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5"/>
  </p:notesMasterIdLst>
  <p:sldIdLst>
    <p:sldId id="256" r:id="rId2"/>
    <p:sldId id="295" r:id="rId3"/>
    <p:sldId id="270" r:id="rId4"/>
    <p:sldId id="272" r:id="rId5"/>
    <p:sldId id="262" r:id="rId6"/>
    <p:sldId id="339" r:id="rId7"/>
    <p:sldId id="374" r:id="rId8"/>
    <p:sldId id="370" r:id="rId9"/>
    <p:sldId id="371" r:id="rId10"/>
    <p:sldId id="375" r:id="rId11"/>
    <p:sldId id="372" r:id="rId12"/>
    <p:sldId id="373" r:id="rId13"/>
    <p:sldId id="357" r:id="rId14"/>
    <p:sldId id="360" r:id="rId15"/>
    <p:sldId id="361" r:id="rId16"/>
    <p:sldId id="369" r:id="rId17"/>
    <p:sldId id="379" r:id="rId18"/>
    <p:sldId id="362" r:id="rId19"/>
    <p:sldId id="355" r:id="rId20"/>
    <p:sldId id="350" r:id="rId21"/>
    <p:sldId id="363" r:id="rId22"/>
    <p:sldId id="365" r:id="rId23"/>
    <p:sldId id="354" r:id="rId24"/>
    <p:sldId id="376" r:id="rId25"/>
    <p:sldId id="377" r:id="rId26"/>
    <p:sldId id="378" r:id="rId27"/>
    <p:sldId id="380" r:id="rId28"/>
    <p:sldId id="359" r:id="rId29"/>
    <p:sldId id="366" r:id="rId30"/>
    <p:sldId id="367" r:id="rId31"/>
    <p:sldId id="368" r:id="rId32"/>
    <p:sldId id="358" r:id="rId33"/>
    <p:sldId id="356" r:id="rId34"/>
    <p:sldId id="340" r:id="rId35"/>
    <p:sldId id="345" r:id="rId36"/>
    <p:sldId id="346" r:id="rId37"/>
    <p:sldId id="347" r:id="rId38"/>
    <p:sldId id="348" r:id="rId39"/>
    <p:sldId id="352" r:id="rId40"/>
    <p:sldId id="353" r:id="rId41"/>
    <p:sldId id="342" r:id="rId42"/>
    <p:sldId id="341" r:id="rId43"/>
    <p:sldId id="344" r:id="rId44"/>
    <p:sldId id="343" r:id="rId45"/>
    <p:sldId id="349" r:id="rId46"/>
    <p:sldId id="351" r:id="rId47"/>
    <p:sldId id="260" r:id="rId48"/>
    <p:sldId id="299" r:id="rId49"/>
    <p:sldId id="297" r:id="rId50"/>
    <p:sldId id="263" r:id="rId51"/>
    <p:sldId id="300" r:id="rId52"/>
    <p:sldId id="302" r:id="rId53"/>
    <p:sldId id="301" r:id="rId54"/>
    <p:sldId id="266" r:id="rId55"/>
    <p:sldId id="267" r:id="rId56"/>
    <p:sldId id="268" r:id="rId57"/>
    <p:sldId id="273" r:id="rId58"/>
    <p:sldId id="274" r:id="rId59"/>
    <p:sldId id="276" r:id="rId60"/>
    <p:sldId id="285" r:id="rId61"/>
    <p:sldId id="286" r:id="rId62"/>
    <p:sldId id="277" r:id="rId63"/>
    <p:sldId id="305" r:id="rId64"/>
    <p:sldId id="313" r:id="rId65"/>
    <p:sldId id="311" r:id="rId66"/>
    <p:sldId id="319" r:id="rId67"/>
    <p:sldId id="309" r:id="rId68"/>
    <p:sldId id="316" r:id="rId69"/>
    <p:sldId id="317" r:id="rId70"/>
    <p:sldId id="325" r:id="rId71"/>
    <p:sldId id="333" r:id="rId72"/>
    <p:sldId id="331" r:id="rId73"/>
    <p:sldId id="332" r:id="rId74"/>
    <p:sldId id="336" r:id="rId75"/>
    <p:sldId id="337" r:id="rId76"/>
    <p:sldId id="338" r:id="rId77"/>
    <p:sldId id="335" r:id="rId78"/>
    <p:sldId id="318" r:id="rId79"/>
    <p:sldId id="326" r:id="rId80"/>
    <p:sldId id="314" r:id="rId81"/>
    <p:sldId id="315" r:id="rId82"/>
    <p:sldId id="307" r:id="rId83"/>
    <p:sldId id="303" r:id="rId84"/>
    <p:sldId id="304" r:id="rId85"/>
    <p:sldId id="327" r:id="rId86"/>
    <p:sldId id="320" r:id="rId87"/>
    <p:sldId id="321" r:id="rId88"/>
    <p:sldId id="328" r:id="rId89"/>
    <p:sldId id="323" r:id="rId90"/>
    <p:sldId id="322" r:id="rId91"/>
    <p:sldId id="329" r:id="rId92"/>
    <p:sldId id="324" r:id="rId93"/>
    <p:sldId id="334" r:id="rId9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1F4FA3-0857-CE31-F683-5431121F4621}" name=" " initials="" userId="S::js46bidu@tu-darmstadt.de::d03d2b1e-f1ec-47c6-ae44-c026a216bcb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9" autoAdjust="0"/>
    <p:restoredTop sz="96197"/>
  </p:normalViewPr>
  <p:slideViewPr>
    <p:cSldViewPr snapToGrid="0">
      <p:cViewPr varScale="1">
        <p:scale>
          <a:sx n="119" d="100"/>
          <a:sy n="119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607D3-C6DE-49C0-9A33-FA3231C691CA}" type="datetimeFigureOut">
              <a:rPr lang="en-US" smtClean="0"/>
              <a:t>2/23/23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B1EAA-E905-4B8D-AE8A-CDB584FD47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2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04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13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35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13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more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73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predict the final scene first, then do the actions, instead of </a:t>
            </a:r>
            <a:r>
              <a:rPr lang="en-US" altLang="zh-CN" dirty="0"/>
              <a:t>sensing the environment step by step</a:t>
            </a:r>
            <a:r>
              <a:rPr lang="en-US" dirty="0"/>
              <a:t>. It is suitable for a familiar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65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5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2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79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invention by clustering does not work well. </a:t>
            </a:r>
          </a:p>
          <a:p>
            <a:r>
              <a:rPr lang="en-US" dirty="0"/>
              <a:t>We can consider invention by chaining. Also likes combination.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92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82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87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predicate not exist in the negative image, we can use it for new predicate invention</a:t>
            </a:r>
          </a:p>
          <a:p>
            <a:r>
              <a:rPr lang="en-US" dirty="0"/>
              <a:t>All the positive-only predicate can be clustered together and consider as a new predicate.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35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09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4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237F-1773-34A0-A9CE-F001C85CC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0836C-8F88-448A-030B-D43B4D840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8841C-0F24-C7C6-5954-F87DC538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659AD-7542-5E00-978A-8A008F2B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EDE85-DEEE-2238-25EF-1B21CA6BF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6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9DF6-A101-3EA2-19C9-64F9D959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F075F-1670-E314-4374-880C31B86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41E56-5BEC-C0FE-1227-AFFAEB0E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AFB78-7621-AD18-6326-BF599976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B4AE5-6AE0-E0B1-0AAA-A92AD8D6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7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23BD2-47DE-E3C2-5C61-44E328BCA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D9E8C-D4AA-2ADE-EA85-EA54B19D7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73F08-ED4B-5674-EEE7-EEF7DBE23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C4EE-BA57-FCAF-29AA-E88A874C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2468-BF0E-6929-0997-4C879439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8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CD19-1B41-21F8-9B21-743D74BB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177D0-1882-8B66-E65B-75170FF1C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74A23-8129-AFB5-9150-806DB6ECE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F824F-4833-19C8-A5C8-3A1973196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7A82E-8844-D48A-E21A-BB1637BE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7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34A1-FBC0-91D2-3BD0-AB0715F6E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C2C2F-E89B-077D-924B-DC832EC1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B78FB-9C5B-E221-948C-08AC8014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3CA5-6AF7-C585-33A5-1AADE717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ADCD0-BA06-1196-58A1-8131E540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5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C97B-F66B-1E80-2AE4-FB44DB4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EAD4-6A05-2F85-E4EA-18FDD757B1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BA87A-68EC-9808-6AF8-7EB5CA7C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AB6DD-18D0-D127-97D1-FA990E0F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2/23/23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118A0-9793-5890-3B39-DBACCDDF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A3FAC-80A0-E682-4107-3CABFC7C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9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5B8A-DE0E-CF23-5F16-C68953495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32F58-D6BB-C1C8-9340-78C6F56E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3D06A-4CF0-0C5C-0953-7F6CF861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A59F8-1F48-E967-CD5D-D0C128A93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659EF-89A9-604D-53BB-B5DCA87A1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FCD8C5-02BC-D9C6-946F-DA45386C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2/23/23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527865-5BAA-E0FB-2B6D-0EF4E527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CEA94-1731-DF41-EE41-38D15D39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4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5F54-2219-DB77-9E31-DA35733F4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1C8C2-B932-AC06-F163-173A8022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2/23/23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545FF-A7B6-5BAC-824D-73583868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40E18-E1AF-0D1C-2ADD-0AB9EF64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65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FC596A-775D-4426-632B-1E56DAD9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2/23/23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86F12-4D75-8838-0CA5-3C4F9149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A9EA9-124E-BCF2-6DD2-DDCD2F9B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0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078F-8340-E470-AC7A-920E5315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7BF1E-2701-1210-B95D-C55F00618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EF160-C58F-EA94-D7D2-0AB2BCFA2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41CCE-AE57-6FF9-24FA-2DB0B0FF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2/23/23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C1784-CF00-6883-DB94-3A7F16C0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E8289-C2C2-6C1C-3CDD-C4D54F55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50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B488-A353-9D7F-888B-D802D281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04487-2317-F1D3-0F7D-7F0BDC60B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5BF90-A966-C145-E1A0-F033BD94A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3831A-8951-638B-1C12-10D30F77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2/23/23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C8192-E719-6EAD-D80A-3CF66F2FD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D3CE0-8D2A-7B7D-05AE-3E553869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4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CC2E7-9B79-2101-F023-4992325F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7C52E-CAF5-544C-1DE2-C111CFBD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1C1E3-117C-C846-FD0D-EF99E4C98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149FD-7C5B-4276-A951-5649DCFA9F7C}" type="datetimeFigureOut">
              <a:rPr lang="en-US" smtClean="0"/>
              <a:t>2/23/23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19C32-00C5-5E30-4FD0-8459B8311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61233-D440-663C-49AE-428A35F40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3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sv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mp"/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481B2-C633-3E7D-2CB3-37A982BF2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de-DE" sz="4400" dirty="0" err="1"/>
              <a:t>Spatial</a:t>
            </a:r>
            <a:r>
              <a:rPr lang="de-DE" sz="4400" dirty="0"/>
              <a:t> </a:t>
            </a:r>
            <a:r>
              <a:rPr lang="de-DE" sz="4400" dirty="0" err="1"/>
              <a:t>relation</a:t>
            </a:r>
            <a:r>
              <a:rPr lang="de-DE" sz="4400" dirty="0"/>
              <a:t> </a:t>
            </a:r>
            <a:r>
              <a:rPr lang="de-DE" sz="4400" dirty="0" err="1"/>
              <a:t>vector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EF18D-96E4-9DB1-34F0-6036A6DA8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de-DE"/>
              <a:t>Jingyuan Sha</a:t>
            </a:r>
            <a:endParaRPr lang="en-US"/>
          </a:p>
        </p:txBody>
      </p:sp>
      <p:pic>
        <p:nvPicPr>
          <p:cNvPr id="57" name="Picture 31">
            <a:extLst>
              <a:ext uri="{FF2B5EF4-FFF2-40B4-BE49-F238E27FC236}">
                <a16:creationId xmlns:a16="http://schemas.microsoft.com/office/drawing/2014/main" id="{32E7FC6C-5299-14F8-2999-11B78AEDE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2" r="4838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617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41AAEC88-1062-D9C7-3F58-047AE9B7B567}"/>
              </a:ext>
            </a:extLst>
          </p:cNvPr>
          <p:cNvGrpSpPr/>
          <p:nvPr/>
        </p:nvGrpSpPr>
        <p:grpSpPr>
          <a:xfrm>
            <a:off x="471345" y="942719"/>
            <a:ext cx="4680000" cy="4680000"/>
            <a:chOff x="529817" y="894546"/>
            <a:chExt cx="4680000" cy="468000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4A9C0FA-2026-B980-E56F-4D8D7FEE42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5391" y="2151061"/>
              <a:ext cx="2160000" cy="216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BDD10FC-D778-9A2B-5943-E871AADDDDA0}"/>
                </a:ext>
              </a:extLst>
            </p:cNvPr>
            <p:cNvCxnSpPr>
              <a:cxnSpLocks/>
              <a:stCxn id="95" idx="2"/>
              <a:endCxn id="95" idx="6"/>
            </p:cNvCxnSpPr>
            <p:nvPr/>
          </p:nvCxnSpPr>
          <p:spPr>
            <a:xfrm>
              <a:off x="529817" y="3234546"/>
              <a:ext cx="468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92251D4-4E1A-80BA-D2FB-649147252F7B}"/>
                </a:ext>
              </a:extLst>
            </p:cNvPr>
            <p:cNvCxnSpPr>
              <a:cxnSpLocks/>
              <a:stCxn id="95" idx="4"/>
              <a:endCxn id="95" idx="0"/>
            </p:cNvCxnSpPr>
            <p:nvPr/>
          </p:nvCxnSpPr>
          <p:spPr>
            <a:xfrm flipV="1">
              <a:off x="2869817" y="894546"/>
              <a:ext cx="0" cy="46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1F1C53-4026-650B-6F60-6E985EED3645}"/>
                </a:ext>
              </a:extLst>
            </p:cNvPr>
            <p:cNvSpPr txBox="1"/>
            <p:nvPr/>
          </p:nvSpPr>
          <p:spPr>
            <a:xfrm>
              <a:off x="3170395" y="2382622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EEC9C-08E0-4A29-0F82-14691AB22241}"/>
                </a:ext>
              </a:extLst>
            </p:cNvPr>
            <p:cNvSpPr txBox="1"/>
            <p:nvPr/>
          </p:nvSpPr>
          <p:spPr>
            <a:xfrm>
              <a:off x="3211615" y="3298734"/>
              <a:ext cx="264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1ACD84A-60A6-1A03-4DFE-D042B5BBF79C}"/>
                </a:ext>
              </a:extLst>
            </p:cNvPr>
            <p:cNvSpPr txBox="1"/>
            <p:nvPr/>
          </p:nvSpPr>
          <p:spPr>
            <a:xfrm>
              <a:off x="2191910" y="326758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341AB82-5D43-6922-9128-D11DE81F5FD4}"/>
                </a:ext>
              </a:extLst>
            </p:cNvPr>
            <p:cNvSpPr txBox="1"/>
            <p:nvPr/>
          </p:nvSpPr>
          <p:spPr>
            <a:xfrm>
              <a:off x="3945660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4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59CE6B1-D5BD-75EF-D9B9-98ABC6E06FC5}"/>
                </a:ext>
              </a:extLst>
            </p:cNvPr>
            <p:cNvSpPr txBox="1"/>
            <p:nvPr/>
          </p:nvSpPr>
          <p:spPr>
            <a:xfrm>
              <a:off x="2191910" y="241651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3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94B45F6-F5F1-A177-8FD5-A83C853E8D7D}"/>
                </a:ext>
              </a:extLst>
            </p:cNvPr>
            <p:cNvSpPr txBox="1"/>
            <p:nvPr/>
          </p:nvSpPr>
          <p:spPr>
            <a:xfrm>
              <a:off x="4018158" y="3940557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255330-64CE-FB8C-82AB-C4F6C799488B}"/>
                </a:ext>
              </a:extLst>
            </p:cNvPr>
            <p:cNvSpPr txBox="1"/>
            <p:nvPr/>
          </p:nvSpPr>
          <p:spPr>
            <a:xfrm>
              <a:off x="1302633" y="395193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2C357BB-ADCA-3E5A-9C30-AF6157E1D16F}"/>
                </a:ext>
              </a:extLst>
            </p:cNvPr>
            <p:cNvSpPr txBox="1"/>
            <p:nvPr/>
          </p:nvSpPr>
          <p:spPr>
            <a:xfrm>
              <a:off x="1316696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7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F13E3FC-5A63-CB42-504D-A1B2A172A285}"/>
                </a:ext>
              </a:extLst>
            </p:cNvPr>
            <p:cNvSpPr/>
            <p:nvPr/>
          </p:nvSpPr>
          <p:spPr>
            <a:xfrm>
              <a:off x="2787407" y="3120558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4768A19-6AC0-F087-D01E-380849BBC0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817" y="894546"/>
              <a:ext cx="4680000" cy="468000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4A440DA-9D73-3F4C-85B3-CF012E1EF5F0}"/>
              </a:ext>
            </a:extLst>
          </p:cNvPr>
          <p:cNvGrpSpPr/>
          <p:nvPr/>
        </p:nvGrpSpPr>
        <p:grpSpPr>
          <a:xfrm>
            <a:off x="6184541" y="1056707"/>
            <a:ext cx="4680000" cy="4680000"/>
            <a:chOff x="529817" y="894546"/>
            <a:chExt cx="4680000" cy="4680000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71B1C3C-96CA-AC84-193B-BD7D58C716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5391" y="2151061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EB31F0A-A66A-E724-F542-07FB915E41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817" y="894546"/>
              <a:ext cx="4680000" cy="468000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EC1ABA9-CDB4-CDAD-6C12-84EC16EC9D93}"/>
                </a:ext>
              </a:extLst>
            </p:cNvPr>
            <p:cNvCxnSpPr>
              <a:cxnSpLocks/>
              <a:stCxn id="128" idx="2"/>
              <a:endCxn id="128" idx="6"/>
            </p:cNvCxnSpPr>
            <p:nvPr/>
          </p:nvCxnSpPr>
          <p:spPr>
            <a:xfrm>
              <a:off x="529817" y="3234546"/>
              <a:ext cx="468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E45CDC0-4A9B-77E9-FBE2-230BC52B5762}"/>
                </a:ext>
              </a:extLst>
            </p:cNvPr>
            <p:cNvCxnSpPr>
              <a:cxnSpLocks/>
              <a:stCxn id="128" idx="4"/>
              <a:endCxn id="128" idx="0"/>
            </p:cNvCxnSpPr>
            <p:nvPr/>
          </p:nvCxnSpPr>
          <p:spPr>
            <a:xfrm flipV="1">
              <a:off x="2869817" y="894546"/>
              <a:ext cx="0" cy="46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7E728AF-190D-83EC-CD34-5CAF31C02A40}"/>
                </a:ext>
              </a:extLst>
            </p:cNvPr>
            <p:cNvSpPr txBox="1"/>
            <p:nvPr/>
          </p:nvSpPr>
          <p:spPr>
            <a:xfrm>
              <a:off x="3170395" y="2382622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61E10D8-8DEF-B982-FF65-4C7E81109444}"/>
                </a:ext>
              </a:extLst>
            </p:cNvPr>
            <p:cNvSpPr txBox="1"/>
            <p:nvPr/>
          </p:nvSpPr>
          <p:spPr>
            <a:xfrm>
              <a:off x="3211615" y="3298734"/>
              <a:ext cx="264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BC66763-774A-14EA-DDBB-C66E677EB88A}"/>
                </a:ext>
              </a:extLst>
            </p:cNvPr>
            <p:cNvSpPr txBox="1"/>
            <p:nvPr/>
          </p:nvSpPr>
          <p:spPr>
            <a:xfrm>
              <a:off x="2191910" y="326758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8A30592-B538-EFCB-458A-18D4724CF1F3}"/>
                </a:ext>
              </a:extLst>
            </p:cNvPr>
            <p:cNvSpPr txBox="1"/>
            <p:nvPr/>
          </p:nvSpPr>
          <p:spPr>
            <a:xfrm>
              <a:off x="3945660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4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70327E9-7A14-C335-CA75-799E772595BC}"/>
                </a:ext>
              </a:extLst>
            </p:cNvPr>
            <p:cNvSpPr txBox="1"/>
            <p:nvPr/>
          </p:nvSpPr>
          <p:spPr>
            <a:xfrm>
              <a:off x="2191910" y="241651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3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9608AC6-0C9D-A527-067F-1B301E8344D8}"/>
                </a:ext>
              </a:extLst>
            </p:cNvPr>
            <p:cNvSpPr txBox="1"/>
            <p:nvPr/>
          </p:nvSpPr>
          <p:spPr>
            <a:xfrm>
              <a:off x="4018158" y="3940557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5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CD2BB6E-BC26-1D88-5585-BF3F9322DCDA}"/>
                </a:ext>
              </a:extLst>
            </p:cNvPr>
            <p:cNvSpPr txBox="1"/>
            <p:nvPr/>
          </p:nvSpPr>
          <p:spPr>
            <a:xfrm>
              <a:off x="1302633" y="395193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6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EE89525-673D-68DF-DEA2-7FC9CF1F1392}"/>
                </a:ext>
              </a:extLst>
            </p:cNvPr>
            <p:cNvSpPr txBox="1"/>
            <p:nvPr/>
          </p:nvSpPr>
          <p:spPr>
            <a:xfrm>
              <a:off x="1316696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7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49DC3DC-2518-993A-4DC0-0B3A42AC3F09}"/>
                </a:ext>
              </a:extLst>
            </p:cNvPr>
            <p:cNvSpPr/>
            <p:nvPr/>
          </p:nvSpPr>
          <p:spPr>
            <a:xfrm>
              <a:off x="2787407" y="3120558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</p:grpSp>
    </p:spTree>
    <p:extLst>
      <p:ext uri="{BB962C8B-B14F-4D97-AF65-F5344CB8AC3E}">
        <p14:creationId xmlns:p14="http://schemas.microsoft.com/office/powerpoint/2010/main" val="3521023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D08AD8EA-45DC-7ABE-8782-6B2CD73278C6}"/>
              </a:ext>
            </a:extLst>
          </p:cNvPr>
          <p:cNvGrpSpPr/>
          <p:nvPr/>
        </p:nvGrpSpPr>
        <p:grpSpPr>
          <a:xfrm>
            <a:off x="445623" y="518868"/>
            <a:ext cx="5302216" cy="5276083"/>
            <a:chOff x="646664" y="603442"/>
            <a:chExt cx="5302216" cy="52760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B411C95-B680-2708-4982-AC5B5A326179}"/>
                </a:ext>
              </a:extLst>
            </p:cNvPr>
            <p:cNvSpPr/>
            <p:nvPr/>
          </p:nvSpPr>
          <p:spPr>
            <a:xfrm>
              <a:off x="646664" y="618589"/>
              <a:ext cx="5302216" cy="526093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E8D5092-307E-1D8B-A082-A10F8630A99B}"/>
                </a:ext>
              </a:extLst>
            </p:cNvPr>
            <p:cNvGrpSpPr/>
            <p:nvPr/>
          </p:nvGrpSpPr>
          <p:grpSpPr>
            <a:xfrm>
              <a:off x="646664" y="603442"/>
              <a:ext cx="5302216" cy="5260936"/>
              <a:chOff x="2992527" y="739493"/>
              <a:chExt cx="5302216" cy="5260936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4A9C0FA-2026-B980-E56F-4D8D7FEE429C}"/>
                  </a:ext>
                </a:extLst>
              </p:cNvPr>
              <p:cNvSpPr/>
              <p:nvPr/>
            </p:nvSpPr>
            <p:spPr>
              <a:xfrm>
                <a:off x="4318661" y="2309752"/>
                <a:ext cx="2434441" cy="2303813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BDD10FC-D778-9A2B-5943-E871AADDDDA0}"/>
                  </a:ext>
                </a:extLst>
              </p:cNvPr>
              <p:cNvCxnSpPr>
                <a:cxnSpLocks/>
                <a:stCxn id="74" idx="1"/>
                <a:endCxn id="74" idx="3"/>
              </p:cNvCxnSpPr>
              <p:nvPr/>
            </p:nvCxnSpPr>
            <p:spPr>
              <a:xfrm>
                <a:off x="2992527" y="3385108"/>
                <a:ext cx="5302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92251D4-4E1A-80BA-D2FB-649147252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9510" y="739493"/>
                <a:ext cx="0" cy="52609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41F1C53-4026-650B-6F60-6E985EED3645}"/>
                  </a:ext>
                </a:extLst>
              </p:cNvPr>
              <p:cNvSpPr txBox="1"/>
              <p:nvPr/>
            </p:nvSpPr>
            <p:spPr>
              <a:xfrm>
                <a:off x="5871268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64EEC9C-08E0-4A29-0F82-14691AB22241}"/>
                  </a:ext>
                </a:extLst>
              </p:cNvPr>
              <p:cNvSpPr txBox="1"/>
              <p:nvPr/>
            </p:nvSpPr>
            <p:spPr>
              <a:xfrm>
                <a:off x="5939365" y="3804459"/>
                <a:ext cx="26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1ACD84A-60A6-1A03-4DFE-D042B5BBF79C}"/>
                  </a:ext>
                </a:extLst>
              </p:cNvPr>
              <p:cNvSpPr txBox="1"/>
              <p:nvPr/>
            </p:nvSpPr>
            <p:spPr>
              <a:xfrm>
                <a:off x="4845376" y="380445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341AB82-5D43-6922-9128-D11DE81F5FD4}"/>
                  </a:ext>
                </a:extLst>
              </p:cNvPr>
              <p:cNvSpPr txBox="1"/>
              <p:nvPr/>
            </p:nvSpPr>
            <p:spPr>
              <a:xfrm>
                <a:off x="6931754" y="20469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9CE6B1-D5BD-75EF-D9B9-98ABC6E06FC5}"/>
                  </a:ext>
                </a:extLst>
              </p:cNvPr>
              <p:cNvSpPr txBox="1"/>
              <p:nvPr/>
            </p:nvSpPr>
            <p:spPr>
              <a:xfrm>
                <a:off x="4790613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94B45F6-F5F1-A177-8FD5-A83C853E8D7D}"/>
                  </a:ext>
                </a:extLst>
              </p:cNvPr>
              <p:cNvSpPr txBox="1"/>
              <p:nvPr/>
            </p:nvSpPr>
            <p:spPr>
              <a:xfrm>
                <a:off x="6991079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4255330-64CE-FB8C-82AB-C4F6C799488B}"/>
                  </a:ext>
                </a:extLst>
              </p:cNvPr>
              <p:cNvSpPr txBox="1"/>
              <p:nvPr/>
            </p:nvSpPr>
            <p:spPr>
              <a:xfrm>
                <a:off x="3822565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2C357BB-ADCA-3E5A-9C30-AF6157E1D16F}"/>
                  </a:ext>
                </a:extLst>
              </p:cNvPr>
              <p:cNvSpPr txBox="1"/>
              <p:nvPr/>
            </p:nvSpPr>
            <p:spPr>
              <a:xfrm>
                <a:off x="3832485" y="20597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F13E3FC-5A63-CB42-504D-A1B2A172A285}"/>
                  </a:ext>
                </a:extLst>
              </p:cNvPr>
              <p:cNvSpPr/>
              <p:nvPr/>
            </p:nvSpPr>
            <p:spPr>
              <a:xfrm>
                <a:off x="5416895" y="3310015"/>
                <a:ext cx="166255" cy="16625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17C79F46-C426-7836-F872-2E9B7F42F59F}"/>
              </a:ext>
            </a:extLst>
          </p:cNvPr>
          <p:cNvSpPr/>
          <p:nvPr/>
        </p:nvSpPr>
        <p:spPr>
          <a:xfrm>
            <a:off x="287005" y="528737"/>
            <a:ext cx="2660959" cy="5235920"/>
          </a:xfrm>
          <a:prstGeom prst="rect">
            <a:avLst/>
          </a:prstGeom>
          <a:solidFill>
            <a:schemeClr val="accent1">
              <a:alpha val="5283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8B34EE-0CC6-3A1D-921F-13D753248D23}"/>
              </a:ext>
            </a:extLst>
          </p:cNvPr>
          <p:cNvGrpSpPr/>
          <p:nvPr/>
        </p:nvGrpSpPr>
        <p:grpSpPr>
          <a:xfrm>
            <a:off x="6369485" y="610029"/>
            <a:ext cx="5302216" cy="5276083"/>
            <a:chOff x="6369485" y="610029"/>
            <a:chExt cx="5302216" cy="527608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572EEE1-F560-9923-452C-48F289F86DF6}"/>
                </a:ext>
              </a:extLst>
            </p:cNvPr>
            <p:cNvGrpSpPr/>
            <p:nvPr/>
          </p:nvGrpSpPr>
          <p:grpSpPr>
            <a:xfrm>
              <a:off x="6369485" y="610029"/>
              <a:ext cx="5302216" cy="5276083"/>
              <a:chOff x="646664" y="603442"/>
              <a:chExt cx="5302216" cy="527608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C9C3846-0E5E-6F71-7A9A-67B6AD2ACC23}"/>
                  </a:ext>
                </a:extLst>
              </p:cNvPr>
              <p:cNvSpPr/>
              <p:nvPr/>
            </p:nvSpPr>
            <p:spPr>
              <a:xfrm>
                <a:off x="646664" y="618589"/>
                <a:ext cx="5302216" cy="5260936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CB39594-F791-5937-09E2-4822D50A968C}"/>
                  </a:ext>
                </a:extLst>
              </p:cNvPr>
              <p:cNvGrpSpPr/>
              <p:nvPr/>
            </p:nvGrpSpPr>
            <p:grpSpPr>
              <a:xfrm>
                <a:off x="646664" y="603442"/>
                <a:ext cx="5302216" cy="5260936"/>
                <a:chOff x="2992527" y="739493"/>
                <a:chExt cx="5302216" cy="5260936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AA5C311F-AA26-F724-1BFC-5BBA87C3047E}"/>
                    </a:ext>
                  </a:extLst>
                </p:cNvPr>
                <p:cNvSpPr/>
                <p:nvPr/>
              </p:nvSpPr>
              <p:spPr>
                <a:xfrm>
                  <a:off x="4318661" y="2309752"/>
                  <a:ext cx="2434441" cy="2303813"/>
                </a:xfrm>
                <a:prstGeom prst="ellipse">
                  <a:avLst/>
                </a:prstGeom>
                <a:noFill/>
                <a:ln>
                  <a:solidFill>
                    <a:srgbClr val="FFC00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3BF04947-DBBE-47B2-D4DF-8303B99DE410}"/>
                    </a:ext>
                  </a:extLst>
                </p:cNvPr>
                <p:cNvCxnSpPr>
                  <a:cxnSpLocks/>
                  <a:stCxn id="7" idx="1"/>
                  <a:endCxn id="7" idx="3"/>
                </p:cNvCxnSpPr>
                <p:nvPr/>
              </p:nvCxnSpPr>
              <p:spPr>
                <a:xfrm>
                  <a:off x="2992527" y="3385108"/>
                  <a:ext cx="5302216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C8CB5C8-C30A-FF9F-3EDD-470765A68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99510" y="739493"/>
                  <a:ext cx="0" cy="526093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B7DBCAB-0D20-73B7-8146-B583EB7CA877}"/>
                    </a:ext>
                  </a:extLst>
                </p:cNvPr>
                <p:cNvSpPr txBox="1"/>
                <p:nvPr/>
              </p:nvSpPr>
              <p:spPr>
                <a:xfrm>
                  <a:off x="5871268" y="2869877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4C6385C-1A3D-7B89-C598-981CC8D2DBD5}"/>
                    </a:ext>
                  </a:extLst>
                </p:cNvPr>
                <p:cNvSpPr txBox="1"/>
                <p:nvPr/>
              </p:nvSpPr>
              <p:spPr>
                <a:xfrm>
                  <a:off x="5939365" y="3804459"/>
                  <a:ext cx="2642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656DD0E-4EF3-94BC-21D1-BDEE15AF3B52}"/>
                    </a:ext>
                  </a:extLst>
                </p:cNvPr>
                <p:cNvSpPr txBox="1"/>
                <p:nvPr/>
              </p:nvSpPr>
              <p:spPr>
                <a:xfrm>
                  <a:off x="4845376" y="3804459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4FF9DE4-425E-9DEB-B39D-8216540475DC}"/>
                    </a:ext>
                  </a:extLst>
                </p:cNvPr>
                <p:cNvSpPr txBox="1"/>
                <p:nvPr/>
              </p:nvSpPr>
              <p:spPr>
                <a:xfrm>
                  <a:off x="6931754" y="204690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4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CBBEF4B-C68A-2425-3C23-2138FD89B081}"/>
                    </a:ext>
                  </a:extLst>
                </p:cNvPr>
                <p:cNvSpPr txBox="1"/>
                <p:nvPr/>
              </p:nvSpPr>
              <p:spPr>
                <a:xfrm>
                  <a:off x="4790613" y="2869877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17A9569-E241-4ECC-C49B-3A8209902C74}"/>
                    </a:ext>
                  </a:extLst>
                </p:cNvPr>
                <p:cNvSpPr txBox="1"/>
                <p:nvPr/>
              </p:nvSpPr>
              <p:spPr>
                <a:xfrm>
                  <a:off x="6991079" y="4548249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FD1B4B1-024C-8B0D-ECDE-1E48FCC26173}"/>
                    </a:ext>
                  </a:extLst>
                </p:cNvPr>
                <p:cNvSpPr txBox="1"/>
                <p:nvPr/>
              </p:nvSpPr>
              <p:spPr>
                <a:xfrm>
                  <a:off x="3822565" y="4548249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6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DB597F-9E3D-DAEA-B65F-28E264FFFF36}"/>
                    </a:ext>
                  </a:extLst>
                </p:cNvPr>
                <p:cNvSpPr txBox="1"/>
                <p:nvPr/>
              </p:nvSpPr>
              <p:spPr>
                <a:xfrm>
                  <a:off x="3832485" y="205977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7</a:t>
                  </a: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8089D77C-E54A-E450-ED9D-3A20DDFEDFEE}"/>
                    </a:ext>
                  </a:extLst>
                </p:cNvPr>
                <p:cNvSpPr/>
                <p:nvPr/>
              </p:nvSpPr>
              <p:spPr>
                <a:xfrm>
                  <a:off x="5416895" y="3310015"/>
                  <a:ext cx="166255" cy="16625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1697C62-854F-7123-F1AC-7F9364E6B1A9}"/>
                </a:ext>
              </a:extLst>
            </p:cNvPr>
            <p:cNvSpPr/>
            <p:nvPr/>
          </p:nvSpPr>
          <p:spPr>
            <a:xfrm>
              <a:off x="8886388" y="625176"/>
              <a:ext cx="2785312" cy="5245790"/>
            </a:xfrm>
            <a:prstGeom prst="rect">
              <a:avLst/>
            </a:prstGeom>
            <a:solidFill>
              <a:schemeClr val="accent1">
                <a:alpha val="52834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9094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D08AD8EA-45DC-7ABE-8782-6B2CD73278C6}"/>
              </a:ext>
            </a:extLst>
          </p:cNvPr>
          <p:cNvGrpSpPr/>
          <p:nvPr/>
        </p:nvGrpSpPr>
        <p:grpSpPr>
          <a:xfrm>
            <a:off x="538058" y="797185"/>
            <a:ext cx="5302216" cy="5276083"/>
            <a:chOff x="646664" y="603442"/>
            <a:chExt cx="5302216" cy="52760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B411C95-B680-2708-4982-AC5B5A326179}"/>
                </a:ext>
              </a:extLst>
            </p:cNvPr>
            <p:cNvSpPr/>
            <p:nvPr/>
          </p:nvSpPr>
          <p:spPr>
            <a:xfrm>
              <a:off x="646664" y="618589"/>
              <a:ext cx="5302216" cy="526093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E8D5092-307E-1D8B-A082-A10F8630A99B}"/>
                </a:ext>
              </a:extLst>
            </p:cNvPr>
            <p:cNvGrpSpPr/>
            <p:nvPr/>
          </p:nvGrpSpPr>
          <p:grpSpPr>
            <a:xfrm>
              <a:off x="646664" y="603442"/>
              <a:ext cx="5302216" cy="5260936"/>
              <a:chOff x="2992527" y="739493"/>
              <a:chExt cx="5302216" cy="5260936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4A9C0FA-2026-B980-E56F-4D8D7FEE429C}"/>
                  </a:ext>
                </a:extLst>
              </p:cNvPr>
              <p:cNvSpPr/>
              <p:nvPr/>
            </p:nvSpPr>
            <p:spPr>
              <a:xfrm>
                <a:off x="4318661" y="2309752"/>
                <a:ext cx="2434441" cy="2303813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BDD10FC-D778-9A2B-5943-E871AADDDDA0}"/>
                  </a:ext>
                </a:extLst>
              </p:cNvPr>
              <p:cNvCxnSpPr>
                <a:cxnSpLocks/>
                <a:stCxn id="74" idx="1"/>
                <a:endCxn id="74" idx="3"/>
              </p:cNvCxnSpPr>
              <p:nvPr/>
            </p:nvCxnSpPr>
            <p:spPr>
              <a:xfrm>
                <a:off x="2992527" y="3385108"/>
                <a:ext cx="5302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92251D4-4E1A-80BA-D2FB-649147252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9510" y="739493"/>
                <a:ext cx="0" cy="52609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41F1C53-4026-650B-6F60-6E985EED3645}"/>
                  </a:ext>
                </a:extLst>
              </p:cNvPr>
              <p:cNvSpPr txBox="1"/>
              <p:nvPr/>
            </p:nvSpPr>
            <p:spPr>
              <a:xfrm>
                <a:off x="5871268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64EEC9C-08E0-4A29-0F82-14691AB22241}"/>
                  </a:ext>
                </a:extLst>
              </p:cNvPr>
              <p:cNvSpPr txBox="1"/>
              <p:nvPr/>
            </p:nvSpPr>
            <p:spPr>
              <a:xfrm>
                <a:off x="5939365" y="3804459"/>
                <a:ext cx="26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1ACD84A-60A6-1A03-4DFE-D042B5BBF79C}"/>
                  </a:ext>
                </a:extLst>
              </p:cNvPr>
              <p:cNvSpPr txBox="1"/>
              <p:nvPr/>
            </p:nvSpPr>
            <p:spPr>
              <a:xfrm>
                <a:off x="4845376" y="380445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341AB82-5D43-6922-9128-D11DE81F5FD4}"/>
                  </a:ext>
                </a:extLst>
              </p:cNvPr>
              <p:cNvSpPr txBox="1"/>
              <p:nvPr/>
            </p:nvSpPr>
            <p:spPr>
              <a:xfrm>
                <a:off x="6931754" y="20469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9CE6B1-D5BD-75EF-D9B9-98ABC6E06FC5}"/>
                  </a:ext>
                </a:extLst>
              </p:cNvPr>
              <p:cNvSpPr txBox="1"/>
              <p:nvPr/>
            </p:nvSpPr>
            <p:spPr>
              <a:xfrm>
                <a:off x="4790613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94B45F6-F5F1-A177-8FD5-A83C853E8D7D}"/>
                  </a:ext>
                </a:extLst>
              </p:cNvPr>
              <p:cNvSpPr txBox="1"/>
              <p:nvPr/>
            </p:nvSpPr>
            <p:spPr>
              <a:xfrm>
                <a:off x="6991079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4255330-64CE-FB8C-82AB-C4F6C799488B}"/>
                  </a:ext>
                </a:extLst>
              </p:cNvPr>
              <p:cNvSpPr txBox="1"/>
              <p:nvPr/>
            </p:nvSpPr>
            <p:spPr>
              <a:xfrm>
                <a:off x="3822565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2C357BB-ADCA-3E5A-9C30-AF6157E1D16F}"/>
                  </a:ext>
                </a:extLst>
              </p:cNvPr>
              <p:cNvSpPr txBox="1"/>
              <p:nvPr/>
            </p:nvSpPr>
            <p:spPr>
              <a:xfrm>
                <a:off x="3832485" y="20597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F13E3FC-5A63-CB42-504D-A1B2A172A285}"/>
                  </a:ext>
                </a:extLst>
              </p:cNvPr>
              <p:cNvSpPr/>
              <p:nvPr/>
            </p:nvSpPr>
            <p:spPr>
              <a:xfrm>
                <a:off x="5416895" y="3310015"/>
                <a:ext cx="166255" cy="16625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17C79F46-C426-7836-F872-2E9B7F42F59F}"/>
              </a:ext>
            </a:extLst>
          </p:cNvPr>
          <p:cNvSpPr/>
          <p:nvPr/>
        </p:nvSpPr>
        <p:spPr>
          <a:xfrm>
            <a:off x="379441" y="3442800"/>
            <a:ext cx="2665600" cy="2615322"/>
          </a:xfrm>
          <a:prstGeom prst="rect">
            <a:avLst/>
          </a:prstGeom>
          <a:solidFill>
            <a:schemeClr val="accent1">
              <a:alpha val="5283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434E169-DB50-22C0-C1E0-DF22B284E63F}"/>
              </a:ext>
            </a:extLst>
          </p:cNvPr>
          <p:cNvSpPr/>
          <p:nvPr/>
        </p:nvSpPr>
        <p:spPr>
          <a:xfrm>
            <a:off x="3056648" y="813678"/>
            <a:ext cx="2665600" cy="2615322"/>
          </a:xfrm>
          <a:prstGeom prst="rect">
            <a:avLst/>
          </a:prstGeom>
          <a:solidFill>
            <a:schemeClr val="accent1">
              <a:alpha val="5283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8C5101-DBF4-3549-77CF-AEC001909A87}"/>
              </a:ext>
            </a:extLst>
          </p:cNvPr>
          <p:cNvGrpSpPr/>
          <p:nvPr/>
        </p:nvGrpSpPr>
        <p:grpSpPr>
          <a:xfrm>
            <a:off x="6523426" y="902146"/>
            <a:ext cx="5302216" cy="5276083"/>
            <a:chOff x="646664" y="603442"/>
            <a:chExt cx="5302216" cy="527608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1442F2-3CF0-830E-459D-5281C9F107F4}"/>
                </a:ext>
              </a:extLst>
            </p:cNvPr>
            <p:cNvSpPr/>
            <p:nvPr/>
          </p:nvSpPr>
          <p:spPr>
            <a:xfrm>
              <a:off x="646664" y="618589"/>
              <a:ext cx="5302216" cy="526093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B297C5-B2B9-1BD1-C61D-51BF1D3EFD27}"/>
                </a:ext>
              </a:extLst>
            </p:cNvPr>
            <p:cNvGrpSpPr/>
            <p:nvPr/>
          </p:nvGrpSpPr>
          <p:grpSpPr>
            <a:xfrm>
              <a:off x="646664" y="603442"/>
              <a:ext cx="5302216" cy="5260936"/>
              <a:chOff x="2992527" y="739493"/>
              <a:chExt cx="5302216" cy="5260936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B777BDA-0415-FAAF-0E76-505F68355A7A}"/>
                  </a:ext>
                </a:extLst>
              </p:cNvPr>
              <p:cNvSpPr/>
              <p:nvPr/>
            </p:nvSpPr>
            <p:spPr>
              <a:xfrm>
                <a:off x="4318661" y="2309752"/>
                <a:ext cx="2434441" cy="2303813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A760FE8-EAD2-7A1D-FA5E-04BE60B8AE75}"/>
                  </a:ext>
                </a:extLst>
              </p:cNvPr>
              <p:cNvCxnSpPr>
                <a:cxnSpLocks/>
                <a:stCxn id="7" idx="1"/>
                <a:endCxn id="7" idx="3"/>
              </p:cNvCxnSpPr>
              <p:nvPr/>
            </p:nvCxnSpPr>
            <p:spPr>
              <a:xfrm>
                <a:off x="2992527" y="3385108"/>
                <a:ext cx="5302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239673D-B924-7DE8-1A4A-04BE93ACB7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9510" y="739493"/>
                <a:ext cx="0" cy="52609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199708-470E-6F0C-8FDC-6DD55ACBBC80}"/>
                  </a:ext>
                </a:extLst>
              </p:cNvPr>
              <p:cNvSpPr txBox="1"/>
              <p:nvPr/>
            </p:nvSpPr>
            <p:spPr>
              <a:xfrm>
                <a:off x="5871268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9FF5D6-61F0-F436-801C-C479134AE1AC}"/>
                  </a:ext>
                </a:extLst>
              </p:cNvPr>
              <p:cNvSpPr txBox="1"/>
              <p:nvPr/>
            </p:nvSpPr>
            <p:spPr>
              <a:xfrm>
                <a:off x="5939365" y="3804459"/>
                <a:ext cx="26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10A057-7F70-3381-63D7-8EBC3B2F08E3}"/>
                  </a:ext>
                </a:extLst>
              </p:cNvPr>
              <p:cNvSpPr txBox="1"/>
              <p:nvPr/>
            </p:nvSpPr>
            <p:spPr>
              <a:xfrm>
                <a:off x="4845376" y="380445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23BE13-B9C9-C6C9-D592-E65C4F8F59DB}"/>
                  </a:ext>
                </a:extLst>
              </p:cNvPr>
              <p:cNvSpPr txBox="1"/>
              <p:nvPr/>
            </p:nvSpPr>
            <p:spPr>
              <a:xfrm>
                <a:off x="6931754" y="20469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57789C-0C64-F868-C18C-303700138E6F}"/>
                  </a:ext>
                </a:extLst>
              </p:cNvPr>
              <p:cNvSpPr txBox="1"/>
              <p:nvPr/>
            </p:nvSpPr>
            <p:spPr>
              <a:xfrm>
                <a:off x="4790613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27E07F3-7893-807D-BB1E-C190F7A1AA45}"/>
                  </a:ext>
                </a:extLst>
              </p:cNvPr>
              <p:cNvSpPr txBox="1"/>
              <p:nvPr/>
            </p:nvSpPr>
            <p:spPr>
              <a:xfrm>
                <a:off x="6991079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D70164-87BD-2C13-4B08-088DCA97B5C5}"/>
                  </a:ext>
                </a:extLst>
              </p:cNvPr>
              <p:cNvSpPr txBox="1"/>
              <p:nvPr/>
            </p:nvSpPr>
            <p:spPr>
              <a:xfrm>
                <a:off x="3822565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9BF12E-CE7A-2559-C0C2-DF979035E03A}"/>
                  </a:ext>
                </a:extLst>
              </p:cNvPr>
              <p:cNvSpPr txBox="1"/>
              <p:nvPr/>
            </p:nvSpPr>
            <p:spPr>
              <a:xfrm>
                <a:off x="3832485" y="20597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9A7113-21C9-1213-6F00-91D3F8555276}"/>
                  </a:ext>
                </a:extLst>
              </p:cNvPr>
              <p:cNvSpPr/>
              <p:nvPr/>
            </p:nvSpPr>
            <p:spPr>
              <a:xfrm>
                <a:off x="5416895" y="3310015"/>
                <a:ext cx="166255" cy="16625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5FB7E5A-BF6F-74F2-297E-2428FB4E33C4}"/>
              </a:ext>
            </a:extLst>
          </p:cNvPr>
          <p:cNvSpPr/>
          <p:nvPr/>
        </p:nvSpPr>
        <p:spPr>
          <a:xfrm>
            <a:off x="6364809" y="947587"/>
            <a:ext cx="2665600" cy="2615322"/>
          </a:xfrm>
          <a:prstGeom prst="rect">
            <a:avLst/>
          </a:prstGeom>
          <a:solidFill>
            <a:schemeClr val="accent1">
              <a:alpha val="5283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7E09659-6DA4-075E-F662-4391BC3322AD}"/>
              </a:ext>
            </a:extLst>
          </p:cNvPr>
          <p:cNvSpPr/>
          <p:nvPr/>
        </p:nvSpPr>
        <p:spPr>
          <a:xfrm>
            <a:off x="9058144" y="3536851"/>
            <a:ext cx="2665600" cy="2615322"/>
          </a:xfrm>
          <a:prstGeom prst="rect">
            <a:avLst/>
          </a:prstGeom>
          <a:solidFill>
            <a:schemeClr val="accent1">
              <a:alpha val="5283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51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8571B-DE13-E6CF-68EE-5C4D0D18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56811" cy="788174"/>
          </a:xfrm>
        </p:spPr>
        <p:txBody>
          <a:bodyPr/>
          <a:lstStyle/>
          <a:p>
            <a:r>
              <a:rPr lang="en-US" dirty="0"/>
              <a:t>PI by Clustering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BC895976-DA1A-77CA-3351-50AB9B79B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48" y="1887258"/>
            <a:ext cx="2953924" cy="2078528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2B538D-AB46-8A30-32D3-608BA718E93E}"/>
              </a:ext>
            </a:extLst>
          </p:cNvPr>
          <p:cNvGrpSpPr/>
          <p:nvPr/>
        </p:nvGrpSpPr>
        <p:grpSpPr>
          <a:xfrm>
            <a:off x="734082" y="1576252"/>
            <a:ext cx="2757620" cy="2624950"/>
            <a:chOff x="3238007" y="1128156"/>
            <a:chExt cx="4595750" cy="453637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55F8F7-A4F4-C2EC-519B-8E842E37F302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DA48ABB-8E6A-A7D0-B0DF-207E65522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FE8379-9152-947E-3170-61BE0DCCF3C4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C32908-709E-BD72-4CBC-8A1D74E48422}"/>
                </a:ext>
              </a:extLst>
            </p:cNvPr>
            <p:cNvSpPr txBox="1"/>
            <p:nvPr/>
          </p:nvSpPr>
          <p:spPr>
            <a:xfrm>
              <a:off x="5871268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95908-99CA-18DA-FF87-7559FF65ED5C}"/>
                </a:ext>
              </a:extLst>
            </p:cNvPr>
            <p:cNvSpPr txBox="1"/>
            <p:nvPr/>
          </p:nvSpPr>
          <p:spPr>
            <a:xfrm>
              <a:off x="5939365" y="3804459"/>
              <a:ext cx="264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FE7E1E-4D6F-200C-9B2D-E5CF376BF056}"/>
                </a:ext>
              </a:extLst>
            </p:cNvPr>
            <p:cNvSpPr txBox="1"/>
            <p:nvPr/>
          </p:nvSpPr>
          <p:spPr>
            <a:xfrm>
              <a:off x="4845376" y="38044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23E1B3-D9B4-ACAF-3E1F-E481FFDF3A50}"/>
                </a:ext>
              </a:extLst>
            </p:cNvPr>
            <p:cNvSpPr txBox="1"/>
            <p:nvPr/>
          </p:nvSpPr>
          <p:spPr>
            <a:xfrm>
              <a:off x="6931754" y="20469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462FE1-4E80-D9F7-981D-E62946D65458}"/>
                </a:ext>
              </a:extLst>
            </p:cNvPr>
            <p:cNvSpPr txBox="1"/>
            <p:nvPr/>
          </p:nvSpPr>
          <p:spPr>
            <a:xfrm>
              <a:off x="4790613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C3E3CC-E1D7-888B-A926-28EF3596CF15}"/>
                </a:ext>
              </a:extLst>
            </p:cNvPr>
            <p:cNvSpPr txBox="1"/>
            <p:nvPr/>
          </p:nvSpPr>
          <p:spPr>
            <a:xfrm>
              <a:off x="6991079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F688F8-7DD2-E47B-D941-F271DEAAD840}"/>
                </a:ext>
              </a:extLst>
            </p:cNvPr>
            <p:cNvSpPr txBox="1"/>
            <p:nvPr/>
          </p:nvSpPr>
          <p:spPr>
            <a:xfrm>
              <a:off x="3822565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7E0235-6BDC-3C98-413F-48AF8947F436}"/>
                </a:ext>
              </a:extLst>
            </p:cNvPr>
            <p:cNvSpPr txBox="1"/>
            <p:nvPr/>
          </p:nvSpPr>
          <p:spPr>
            <a:xfrm>
              <a:off x="3832485" y="20597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51746CB-72F2-9CF5-DEA6-64EF5F6DC452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BFE3ABB-44AF-895C-9A73-FF592B3EFDB2}"/>
              </a:ext>
            </a:extLst>
          </p:cNvPr>
          <p:cNvSpPr txBox="1">
            <a:spLocks/>
          </p:cNvSpPr>
          <p:nvPr/>
        </p:nvSpPr>
        <p:spPr>
          <a:xfrm>
            <a:off x="934379" y="5203130"/>
            <a:ext cx="8783266" cy="1164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+mn-lt"/>
              </a:rPr>
              <a:t>Given</a:t>
            </a:r>
            <a:r>
              <a:rPr lang="de-DE" altLang="zh-CN" sz="1200" dirty="0">
                <a:latin typeface="+mn-lt"/>
              </a:rPr>
              <a:t> an 8-zone </a:t>
            </a:r>
            <a:r>
              <a:rPr lang="de-DE" altLang="zh-CN" sz="1200" dirty="0" err="1">
                <a:latin typeface="+mn-lt"/>
              </a:rPr>
              <a:t>map</a:t>
            </a:r>
            <a:r>
              <a:rPr lang="de-DE" altLang="zh-CN" sz="1200" dirty="0">
                <a:latin typeface="+mn-lt"/>
              </a:rPr>
              <a:t>, </a:t>
            </a:r>
            <a:r>
              <a:rPr lang="de-DE" altLang="zh-CN" sz="1200" dirty="0" err="1">
                <a:latin typeface="+mn-lt"/>
              </a:rPr>
              <a:t>the</a:t>
            </a:r>
            <a:r>
              <a:rPr lang="de-DE" altLang="zh-CN" sz="1200" dirty="0">
                <a:latin typeface="+mn-lt"/>
              </a:rPr>
              <a:t> NSFR </a:t>
            </a:r>
            <a:r>
              <a:rPr lang="de-DE" altLang="zh-CN" sz="1200" dirty="0" err="1">
                <a:latin typeface="+mn-lt"/>
              </a:rPr>
              <a:t>system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is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able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to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give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use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some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clauses</a:t>
            </a:r>
            <a:r>
              <a:rPr lang="de-DE" altLang="zh-CN" sz="1200" dirty="0">
                <a:latin typeface="+mn-lt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1200" dirty="0">
              <a:latin typeface="+mn-lt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PI by Clustering is going to find concept “nearby” by invent new predicate corresponding to following clauses.</a:t>
            </a:r>
          </a:p>
        </p:txBody>
      </p:sp>
      <p:pic>
        <p:nvPicPr>
          <p:cNvPr id="35" name="Picture 34" descr="Text, letter&#10;&#10;Description automatically generated">
            <a:extLst>
              <a:ext uri="{FF2B5EF4-FFF2-40B4-BE49-F238E27FC236}">
                <a16:creationId xmlns:a16="http://schemas.microsoft.com/office/drawing/2014/main" id="{5E4054C9-B209-8E31-8E3A-5B7FD9C84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223" y="2155228"/>
            <a:ext cx="3284268" cy="18105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AAA45E-FB98-3173-20C2-CF8EA1373262}"/>
              </a:ext>
            </a:extLst>
          </p:cNvPr>
          <p:cNvSpPr txBox="1"/>
          <p:nvPr/>
        </p:nvSpPr>
        <p:spPr>
          <a:xfrm>
            <a:off x="1648944" y="4458622"/>
            <a:ext cx="92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8-zone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D49CB9-D288-1E9E-468A-54C734245A08}"/>
              </a:ext>
            </a:extLst>
          </p:cNvPr>
          <p:cNvSpPr txBox="1"/>
          <p:nvPr/>
        </p:nvSpPr>
        <p:spPr>
          <a:xfrm>
            <a:off x="9644707" y="4458622"/>
            <a:ext cx="133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Clauses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50B88D-C0D8-6FF4-C620-D4FF55152168}"/>
              </a:ext>
            </a:extLst>
          </p:cNvPr>
          <p:cNvSpPr txBox="1"/>
          <p:nvPr/>
        </p:nvSpPr>
        <p:spPr>
          <a:xfrm>
            <a:off x="4521485" y="4515078"/>
            <a:ext cx="257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NSFR generated Clauses</a:t>
            </a:r>
          </a:p>
        </p:txBody>
      </p:sp>
    </p:spTree>
    <p:extLst>
      <p:ext uri="{BB962C8B-B14F-4D97-AF65-F5344CB8AC3E}">
        <p14:creationId xmlns:p14="http://schemas.microsoft.com/office/powerpoint/2010/main" val="3259826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378B8-C505-5E7C-08E2-B26FD05A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Red Triangle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06EF403-68DF-AFCA-13DE-1A36126E8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663" y="325905"/>
            <a:ext cx="1853873" cy="1853873"/>
          </a:xfrm>
          <a:prstGeom prst="rect">
            <a:avLst/>
          </a:prstGeom>
        </p:spPr>
      </p:pic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22911BE8-FE02-3B20-BF53-A5402B8A4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248" y="2502063"/>
            <a:ext cx="1853874" cy="18538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CE3BC-565A-054F-60F6-258E050E4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74260"/>
            <a:ext cx="3607930" cy="36771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(X) :- 	in(O1,X),in(O2,X),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closeby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(O1,O2),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(O1,red),shape(O1,triangle), 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diff_shape_pair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(O1,O2),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diff_color_pair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(O1,O2).</a:t>
            </a:r>
          </a:p>
          <a:p>
            <a:pPr marL="0" indent="0">
              <a:buNone/>
            </a:pPr>
            <a:endParaRPr lang="en-GB" sz="13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closeby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(O1,O2) :- in(O1,X),in(O2,X),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at_area_01(O1,O2),</a:t>
            </a: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at_area_00(O1,O2), 	at_area_02(O1,O2), 	at_area_03(O1,O2)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(O1, O2 same order)</a:t>
            </a:r>
            <a:endParaRPr lang="en-GB" sz="130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Scatter chart&#10;&#10;Description automatically generated">
            <a:extLst>
              <a:ext uri="{FF2B5EF4-FFF2-40B4-BE49-F238E27FC236}">
                <a16:creationId xmlns:a16="http://schemas.microsoft.com/office/drawing/2014/main" id="{D9872A33-5B26-E314-9FCB-C25904FCC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248" y="358209"/>
            <a:ext cx="1850097" cy="1850097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42536EDD-ED9F-3ED2-D2AE-AB981DC2C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222" y="2451222"/>
            <a:ext cx="1850097" cy="1850097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D3BB33D-46F4-2B50-7DFA-0B742C462D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923" y="4467589"/>
            <a:ext cx="1869351" cy="1869351"/>
          </a:xfrm>
          <a:prstGeom prst="rect">
            <a:avLst/>
          </a:prstGeom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0074AB47-89B5-87D2-285C-E67AAABD5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248" y="4505308"/>
            <a:ext cx="1878513" cy="187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15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83EA87E-515D-A801-1A0E-FD4FD5283115}"/>
              </a:ext>
            </a:extLst>
          </p:cNvPr>
          <p:cNvSpPr txBox="1"/>
          <p:nvPr/>
        </p:nvSpPr>
        <p:spPr>
          <a:xfrm>
            <a:off x="186124" y="284355"/>
            <a:ext cx="409542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target(A,B) :- triangle(A), square(B)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242F42-E29B-B78B-6DA1-F55312B0487B}"/>
              </a:ext>
            </a:extLst>
          </p:cNvPr>
          <p:cNvGrpSpPr/>
          <p:nvPr/>
        </p:nvGrpSpPr>
        <p:grpSpPr>
          <a:xfrm>
            <a:off x="2945373" y="1140510"/>
            <a:ext cx="4249271" cy="5433135"/>
            <a:chOff x="2819025" y="1140510"/>
            <a:chExt cx="4249271" cy="5433135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506EF403-68DF-AFCA-13DE-1A36126E8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6" y="1606389"/>
              <a:ext cx="1449264" cy="1449264"/>
            </a:xfrm>
            <a:prstGeom prst="rect">
              <a:avLst/>
            </a:prstGeom>
          </p:spPr>
        </p:pic>
        <p:pic>
          <p:nvPicPr>
            <p:cNvPr id="13" name="Picture 12" descr="Chart, bubble chart&#10;&#10;Description automatically generated">
              <a:extLst>
                <a:ext uri="{FF2B5EF4-FFF2-40B4-BE49-F238E27FC236}">
                  <a16:creationId xmlns:a16="http://schemas.microsoft.com/office/drawing/2014/main" id="{22911BE8-FE02-3B20-BF53-A5402B8A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3277564"/>
              <a:ext cx="1449265" cy="1449265"/>
            </a:xfrm>
            <a:prstGeom prst="rect">
              <a:avLst/>
            </a:prstGeom>
          </p:spPr>
        </p:pic>
        <p:pic>
          <p:nvPicPr>
            <p:cNvPr id="9" name="Picture 8" descr="Scatter chart&#10;&#10;Description automatically generated">
              <a:extLst>
                <a:ext uri="{FF2B5EF4-FFF2-40B4-BE49-F238E27FC236}">
                  <a16:creationId xmlns:a16="http://schemas.microsoft.com/office/drawing/2014/main" id="{D9872A33-5B26-E314-9FCB-C25904FCC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9" y="1606389"/>
              <a:ext cx="1449264" cy="1449264"/>
            </a:xfrm>
            <a:prstGeom prst="rect">
              <a:avLst/>
            </a:prstGeom>
          </p:spPr>
        </p:pic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42536EDD-ED9F-3ED2-D2AE-AB981DC2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870" y="3277565"/>
              <a:ext cx="1449264" cy="1449264"/>
            </a:xfrm>
            <a:prstGeom prst="rect">
              <a:avLst/>
            </a:prstGeom>
          </p:spPr>
        </p:pic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DD3BB33D-46F4-2B50-7DFA-0B742C462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5" y="4907516"/>
              <a:ext cx="1449264" cy="1449264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0074AB47-89B5-87D2-285C-E67AAABD5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4948741"/>
              <a:ext cx="1449265" cy="14492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9FA273-CA7C-0DA9-DF4F-2AAA89B7A49D}"/>
                </a:ext>
              </a:extLst>
            </p:cNvPr>
            <p:cNvSpPr txBox="1"/>
            <p:nvPr/>
          </p:nvSpPr>
          <p:spPr>
            <a:xfrm>
              <a:off x="5383461" y="1167296"/>
              <a:ext cx="128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Negative Image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81BD7-E351-AAA2-A71A-EA20CE21EED8}"/>
                </a:ext>
              </a:extLst>
            </p:cNvPr>
            <p:cNvSpPr txBox="1"/>
            <p:nvPr/>
          </p:nvSpPr>
          <p:spPr>
            <a:xfrm>
              <a:off x="3255099" y="1140510"/>
              <a:ext cx="128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Positive Image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451C73-5036-366A-8846-F3A83A67273A}"/>
                </a:ext>
              </a:extLst>
            </p:cNvPr>
            <p:cNvSpPr/>
            <p:nvPr/>
          </p:nvSpPr>
          <p:spPr>
            <a:xfrm>
              <a:off x="2819025" y="1501125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46B0F3-9373-8040-B2E6-5613D98B5FEA}"/>
                </a:ext>
              </a:extLst>
            </p:cNvPr>
            <p:cNvSpPr/>
            <p:nvPr/>
          </p:nvSpPr>
          <p:spPr>
            <a:xfrm>
              <a:off x="2819025" y="3214601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FA76DD-901C-3802-7DCE-D7A539B43422}"/>
                </a:ext>
              </a:extLst>
            </p:cNvPr>
            <p:cNvSpPr/>
            <p:nvPr/>
          </p:nvSpPr>
          <p:spPr>
            <a:xfrm>
              <a:off x="2819025" y="4907516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B37E21-7897-74AB-E927-EDF62E1E6AD1}"/>
              </a:ext>
            </a:extLst>
          </p:cNvPr>
          <p:cNvSpPr txBox="1"/>
          <p:nvPr/>
        </p:nvSpPr>
        <p:spPr>
          <a:xfrm>
            <a:off x="251598" y="2403575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650D4-B588-841A-C094-1855126732A4}"/>
              </a:ext>
            </a:extLst>
          </p:cNvPr>
          <p:cNvSpPr txBox="1"/>
          <p:nvPr/>
        </p:nvSpPr>
        <p:spPr>
          <a:xfrm>
            <a:off x="284421" y="3871391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68B9B-BEA9-B2D6-B6B7-4D54A7BF06F0}"/>
              </a:ext>
            </a:extLst>
          </p:cNvPr>
          <p:cNvSpPr txBox="1"/>
          <p:nvPr/>
        </p:nvSpPr>
        <p:spPr>
          <a:xfrm>
            <a:off x="284167" y="5590501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61DF09-6913-B2F0-37B6-7670DEF3E7B4}"/>
              </a:ext>
            </a:extLst>
          </p:cNvPr>
          <p:cNvSpPr txBox="1"/>
          <p:nvPr/>
        </p:nvSpPr>
        <p:spPr>
          <a:xfrm>
            <a:off x="3217333" y="1642720"/>
            <a:ext cx="79526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B5C27-F467-3293-F064-92D7913E43FC}"/>
              </a:ext>
            </a:extLst>
          </p:cNvPr>
          <p:cNvSpPr txBox="1"/>
          <p:nvPr/>
        </p:nvSpPr>
        <p:spPr>
          <a:xfrm>
            <a:off x="5345694" y="1642721"/>
            <a:ext cx="68641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C99BBA-5196-AB3D-A2B8-5C6DCB75B0BE}"/>
              </a:ext>
            </a:extLst>
          </p:cNvPr>
          <p:cNvSpPr txBox="1"/>
          <p:nvPr/>
        </p:nvSpPr>
        <p:spPr>
          <a:xfrm>
            <a:off x="3217333" y="3272518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3A12A0-EC4D-B8CB-C1B7-99822F58ED57}"/>
              </a:ext>
            </a:extLst>
          </p:cNvPr>
          <p:cNvSpPr txBox="1"/>
          <p:nvPr/>
        </p:nvSpPr>
        <p:spPr>
          <a:xfrm>
            <a:off x="5345694" y="3272518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60DF7E-417A-CFB6-8300-3B8A1441AA07}"/>
              </a:ext>
            </a:extLst>
          </p:cNvPr>
          <p:cNvSpPr txBox="1"/>
          <p:nvPr/>
        </p:nvSpPr>
        <p:spPr>
          <a:xfrm>
            <a:off x="3217333" y="4928077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0.23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C1B19D-34E5-7CB6-CFB0-494E9AE0BA10}"/>
              </a:ext>
            </a:extLst>
          </p:cNvPr>
          <p:cNvSpPr txBox="1"/>
          <p:nvPr/>
        </p:nvSpPr>
        <p:spPr>
          <a:xfrm>
            <a:off x="5345694" y="4938647"/>
            <a:ext cx="75030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C362FC-13DE-99A9-09C6-3873F12021D5}"/>
              </a:ext>
            </a:extLst>
          </p:cNvPr>
          <p:cNvSpPr txBox="1"/>
          <p:nvPr/>
        </p:nvSpPr>
        <p:spPr>
          <a:xfrm>
            <a:off x="7634350" y="632679"/>
            <a:ext cx="3833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Each </a:t>
            </a:r>
            <a:r>
              <a:rPr lang="en-US" sz="1200" b="1" dirty="0"/>
              <a:t>PN-pair</a:t>
            </a:r>
            <a:r>
              <a:rPr lang="en-US" sz="1200" dirty="0"/>
              <a:t> consists of one positive image and one negative image.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Each clause evaluates on NP-pairs, the result is a 2-element tuple, which can also map to Cartesian coordinates, called </a:t>
            </a:r>
            <a:r>
              <a:rPr lang="en-US" sz="1200" b="1" dirty="0"/>
              <a:t>Clause Point</a:t>
            </a:r>
            <a:r>
              <a:rPr lang="en-US" sz="12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One clause gets one clause point on one NP-pair.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Similarly , one clause gets 20 clause points on 20 NP-pairs.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1057554" y="1305795"/>
            <a:ext cx="1044607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PN-Pair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676FCA-7D80-AA55-B627-290125C3DD04}"/>
              </a:ext>
            </a:extLst>
          </p:cNvPr>
          <p:cNvCxnSpPr>
            <a:stCxn id="18" idx="1"/>
            <a:endCxn id="33" idx="2"/>
          </p:cNvCxnSpPr>
          <p:nvPr/>
        </p:nvCxnSpPr>
        <p:spPr>
          <a:xfrm flipH="1" flipV="1">
            <a:off x="1579858" y="1582794"/>
            <a:ext cx="1365515" cy="75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Picture 36" descr="Chart, histogram&#10;&#10;Description automatically generated">
            <a:extLst>
              <a:ext uri="{FF2B5EF4-FFF2-40B4-BE49-F238E27FC236}">
                <a16:creationId xmlns:a16="http://schemas.microsoft.com/office/drawing/2014/main" id="{EEF78753-6910-2F8D-A178-C61D1CBAA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95" y="2260193"/>
            <a:ext cx="2688548" cy="268854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237C958-0508-8967-8EE9-AA7676B561DE}"/>
              </a:ext>
            </a:extLst>
          </p:cNvPr>
          <p:cNvSpPr txBox="1"/>
          <p:nvPr/>
        </p:nvSpPr>
        <p:spPr>
          <a:xfrm>
            <a:off x="7310211" y="5673373"/>
            <a:ext cx="4981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Score on positive image corresponds x-axis, score on negative image corresponds y-axis. </a:t>
            </a:r>
          </a:p>
          <a:p>
            <a:endParaRPr lang="en-US" sz="1200" dirty="0"/>
          </a:p>
          <a:p>
            <a:r>
              <a:rPr lang="en-US" sz="1200" dirty="0"/>
              <a:t>For 20 NP-pairs,  we get 20 clause points to draw. As shown in the </a:t>
            </a:r>
            <a:r>
              <a:rPr lang="en-US" sz="1200" b="1" dirty="0"/>
              <a:t>scatter figure</a:t>
            </a:r>
            <a:r>
              <a:rPr lang="en-US" sz="1200" dirty="0"/>
              <a:t> above.</a:t>
            </a:r>
          </a:p>
        </p:txBody>
      </p:sp>
    </p:spTree>
    <p:extLst>
      <p:ext uri="{BB962C8B-B14F-4D97-AF65-F5344CB8AC3E}">
        <p14:creationId xmlns:p14="http://schemas.microsoft.com/office/powerpoint/2010/main" val="35944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8394175" y="5711946"/>
            <a:ext cx="1044607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PN-Pair</a:t>
            </a:r>
          </a:p>
        </p:txBody>
      </p:sp>
      <p:pic>
        <p:nvPicPr>
          <p:cNvPr id="59" name="Picture 58" descr="Chart&#10;&#10;Description automatically generated">
            <a:extLst>
              <a:ext uri="{FF2B5EF4-FFF2-40B4-BE49-F238E27FC236}">
                <a16:creationId xmlns:a16="http://schemas.microsoft.com/office/drawing/2014/main" id="{3906FB27-7055-BBCF-9CA9-6181ADA35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272" y="4290507"/>
            <a:ext cx="2413478" cy="2413478"/>
          </a:xfrm>
          <a:prstGeom prst="rect">
            <a:avLst/>
          </a:prstGeom>
        </p:spPr>
      </p:pic>
      <p:pic>
        <p:nvPicPr>
          <p:cNvPr id="61" name="Picture 60" descr="Chart&#10;&#10;Description automatically generated">
            <a:extLst>
              <a:ext uri="{FF2B5EF4-FFF2-40B4-BE49-F238E27FC236}">
                <a16:creationId xmlns:a16="http://schemas.microsoft.com/office/drawing/2014/main" id="{CB48C987-504C-E56E-7ACA-F172F2EFF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411" y="1848235"/>
            <a:ext cx="1440000" cy="144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9FA273-CA7C-0DA9-DF4F-2AAA89B7A49D}"/>
              </a:ext>
            </a:extLst>
          </p:cNvPr>
          <p:cNvSpPr txBox="1"/>
          <p:nvPr/>
        </p:nvSpPr>
        <p:spPr>
          <a:xfrm>
            <a:off x="8776890" y="2922601"/>
            <a:ext cx="119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Negative 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81BD7-E351-AAA2-A71A-EA20CE21EED8}"/>
              </a:ext>
            </a:extLst>
          </p:cNvPr>
          <p:cNvSpPr txBox="1"/>
          <p:nvPr/>
        </p:nvSpPr>
        <p:spPr>
          <a:xfrm>
            <a:off x="8813073" y="1146054"/>
            <a:ext cx="1124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Positive Image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650D4-B588-841A-C094-1855126732A4}"/>
              </a:ext>
            </a:extLst>
          </p:cNvPr>
          <p:cNvSpPr txBox="1"/>
          <p:nvPr/>
        </p:nvSpPr>
        <p:spPr>
          <a:xfrm>
            <a:off x="5444034" y="437095"/>
            <a:ext cx="4067054" cy="261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target(image) :- shape(A, circle), color(A, blue), in(A, image)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46B0F3-9373-8040-B2E6-5613D98B5FEA}"/>
              </a:ext>
            </a:extLst>
          </p:cNvPr>
          <p:cNvSpPr/>
          <p:nvPr/>
        </p:nvSpPr>
        <p:spPr>
          <a:xfrm>
            <a:off x="10247313" y="94927"/>
            <a:ext cx="1841058" cy="333407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021568-BB66-B808-AC85-4033A51CCD8B}"/>
              </a:ext>
            </a:extLst>
          </p:cNvPr>
          <p:cNvGrpSpPr/>
          <p:nvPr/>
        </p:nvGrpSpPr>
        <p:grpSpPr>
          <a:xfrm>
            <a:off x="10330411" y="194659"/>
            <a:ext cx="1486505" cy="1449264"/>
            <a:chOff x="7469917" y="1702283"/>
            <a:chExt cx="1452991" cy="1449264"/>
          </a:xfrm>
        </p:grpSpPr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42536EDD-ED9F-3ED2-D2AE-AB981DC2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644" y="1702283"/>
              <a:ext cx="1449264" cy="144926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C99BBA-5196-AB3D-A2B8-5C6DCB75B0BE}"/>
                </a:ext>
              </a:extLst>
            </p:cNvPr>
            <p:cNvSpPr txBox="1"/>
            <p:nvPr/>
          </p:nvSpPr>
          <p:spPr>
            <a:xfrm>
              <a:off x="7469917" y="1713887"/>
              <a:ext cx="724054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0.18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0DB5C27-F467-3293-F064-92D7913E43FC}"/>
              </a:ext>
            </a:extLst>
          </p:cNvPr>
          <p:cNvSpPr txBox="1"/>
          <p:nvPr/>
        </p:nvSpPr>
        <p:spPr>
          <a:xfrm>
            <a:off x="10330412" y="1888898"/>
            <a:ext cx="7407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0.10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9FCAD1D-A142-D111-EE9D-6657418034DE}"/>
              </a:ext>
            </a:extLst>
          </p:cNvPr>
          <p:cNvGrpSpPr/>
          <p:nvPr/>
        </p:nvGrpSpPr>
        <p:grpSpPr>
          <a:xfrm>
            <a:off x="1576875" y="560680"/>
            <a:ext cx="3529070" cy="1783805"/>
            <a:chOff x="10477875" y="164789"/>
            <a:chExt cx="3529070" cy="1783805"/>
          </a:xfrm>
        </p:grpSpPr>
        <p:pic>
          <p:nvPicPr>
            <p:cNvPr id="63" name="Picture 6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A5348972-0AAC-EFD8-24EE-A71FFE4B8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7676" y="336691"/>
              <a:ext cx="1440000" cy="1440000"/>
            </a:xfrm>
            <a:prstGeom prst="rect">
              <a:avLst/>
            </a:prstGeom>
          </p:spPr>
        </p:pic>
        <p:pic>
          <p:nvPicPr>
            <p:cNvPr id="65" name="Picture 6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84A55E5-6E40-4DEF-E9A2-3589699C2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8407" y="276125"/>
              <a:ext cx="1440000" cy="14400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88E01B-941E-7FF3-4CC5-AAA06F64A990}"/>
                </a:ext>
              </a:extLst>
            </p:cNvPr>
            <p:cNvSpPr txBox="1"/>
            <p:nvPr/>
          </p:nvSpPr>
          <p:spPr>
            <a:xfrm>
              <a:off x="10629107" y="261655"/>
              <a:ext cx="740755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0.98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3D5515D-2DC7-DC73-34ED-2068B3D4BFC5}"/>
                </a:ext>
              </a:extLst>
            </p:cNvPr>
            <p:cNvSpPr txBox="1"/>
            <p:nvPr/>
          </p:nvSpPr>
          <p:spPr>
            <a:xfrm>
              <a:off x="12317676" y="276125"/>
              <a:ext cx="740755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0.95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411B4D2-9BCF-53FF-5D8E-C28B364FE465}"/>
                </a:ext>
              </a:extLst>
            </p:cNvPr>
            <p:cNvSpPr/>
            <p:nvPr/>
          </p:nvSpPr>
          <p:spPr>
            <a:xfrm>
              <a:off x="10477875" y="164789"/>
              <a:ext cx="3529070" cy="1783805"/>
            </a:xfrm>
            <a:prstGeom prst="rect">
              <a:avLst/>
            </a:prstGeom>
            <a:noFill/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1FEB3DB-EA67-276B-E55F-17ED4215D399}"/>
              </a:ext>
            </a:extLst>
          </p:cNvPr>
          <p:cNvGrpSpPr/>
          <p:nvPr/>
        </p:nvGrpSpPr>
        <p:grpSpPr>
          <a:xfrm>
            <a:off x="-695825" y="2404253"/>
            <a:ext cx="8965755" cy="3796201"/>
            <a:chOff x="-241936" y="1057675"/>
            <a:chExt cx="8965755" cy="3796201"/>
          </a:xfrm>
        </p:grpSpPr>
        <p:pic>
          <p:nvPicPr>
            <p:cNvPr id="123" name="Picture 122" descr="Chart&#10;&#10;Description automatically generated">
              <a:extLst>
                <a:ext uri="{FF2B5EF4-FFF2-40B4-BE49-F238E27FC236}">
                  <a16:creationId xmlns:a16="http://schemas.microsoft.com/office/drawing/2014/main" id="{FA3F047C-ABB8-F785-E213-E7DC387EF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0492" y="3270401"/>
              <a:ext cx="1440000" cy="1440000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4F0EC61-3ACD-807C-E5EF-FF137E58A9B7}"/>
                </a:ext>
              </a:extLst>
            </p:cNvPr>
            <p:cNvSpPr txBox="1"/>
            <p:nvPr/>
          </p:nvSpPr>
          <p:spPr>
            <a:xfrm>
              <a:off x="-241936" y="3961756"/>
              <a:ext cx="11989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Negative Image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6E14BE5-CB31-3A69-46BA-DB4332EA22FE}"/>
                </a:ext>
              </a:extLst>
            </p:cNvPr>
            <p:cNvSpPr txBox="1"/>
            <p:nvPr/>
          </p:nvSpPr>
          <p:spPr>
            <a:xfrm>
              <a:off x="-205753" y="2185209"/>
              <a:ext cx="1124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Positive Image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7EE77F7-1703-5548-8E4B-0861233762D2}"/>
                </a:ext>
              </a:extLst>
            </p:cNvPr>
            <p:cNvSpPr txBox="1"/>
            <p:nvPr/>
          </p:nvSpPr>
          <p:spPr>
            <a:xfrm>
              <a:off x="2861616" y="1057675"/>
              <a:ext cx="4067054" cy="26161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target(image) :- shape(A, circle), color(A, blue), in(A, image)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452DFFB-FD0D-8963-F21E-74050E859853}"/>
                </a:ext>
              </a:extLst>
            </p:cNvPr>
            <p:cNvSpPr/>
            <p:nvPr/>
          </p:nvSpPr>
          <p:spPr>
            <a:xfrm>
              <a:off x="4977394" y="1517093"/>
              <a:ext cx="1841058" cy="3334073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48A104EC-6E58-1601-CFD7-C46D899FFB8D}"/>
                </a:ext>
              </a:extLst>
            </p:cNvPr>
            <p:cNvGrpSpPr/>
            <p:nvPr/>
          </p:nvGrpSpPr>
          <p:grpSpPr>
            <a:xfrm>
              <a:off x="5060492" y="1616825"/>
              <a:ext cx="1486505" cy="1449264"/>
              <a:chOff x="7469917" y="1702283"/>
              <a:chExt cx="1452991" cy="1449264"/>
            </a:xfrm>
          </p:grpSpPr>
          <p:pic>
            <p:nvPicPr>
              <p:cNvPr id="149" name="Picture 148" descr="Shape&#10;&#10;Description automatically generated">
                <a:extLst>
                  <a:ext uri="{FF2B5EF4-FFF2-40B4-BE49-F238E27FC236}">
                    <a16:creationId xmlns:a16="http://schemas.microsoft.com/office/drawing/2014/main" id="{9309E325-4E93-C95B-CD77-4A6D705AF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3644" y="1702283"/>
                <a:ext cx="1449264" cy="1449264"/>
              </a:xfrm>
              <a:prstGeom prst="rect">
                <a:avLst/>
              </a:prstGeom>
            </p:spPr>
          </p:pic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9E725A8-51C1-422E-8727-E0BC05D8A23A}"/>
                  </a:ext>
                </a:extLst>
              </p:cNvPr>
              <p:cNvSpPr txBox="1"/>
              <p:nvPr/>
            </p:nvSpPr>
            <p:spPr>
              <a:xfrm>
                <a:off x="7469917" y="1713887"/>
                <a:ext cx="724054" cy="46166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0.18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70F383DE-8D61-D4DC-82B6-5FA01C3560CA}"/>
                </a:ext>
              </a:extLst>
            </p:cNvPr>
            <p:cNvGrpSpPr/>
            <p:nvPr/>
          </p:nvGrpSpPr>
          <p:grpSpPr>
            <a:xfrm>
              <a:off x="2942269" y="1517093"/>
              <a:ext cx="1875492" cy="3334073"/>
              <a:chOff x="4994584" y="1474594"/>
              <a:chExt cx="1833208" cy="3334073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C7C8922A-76E0-9CAE-195E-4F7626F311BC}"/>
                  </a:ext>
                </a:extLst>
              </p:cNvPr>
              <p:cNvSpPr/>
              <p:nvPr/>
            </p:nvSpPr>
            <p:spPr>
              <a:xfrm>
                <a:off x="4994584" y="1474594"/>
                <a:ext cx="1833208" cy="3334073"/>
              </a:xfrm>
              <a:prstGeom prst="rect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25FD272E-2077-32D8-01AF-4D495BD6FE02}"/>
                  </a:ext>
                </a:extLst>
              </p:cNvPr>
              <p:cNvGrpSpPr/>
              <p:nvPr/>
            </p:nvGrpSpPr>
            <p:grpSpPr>
              <a:xfrm>
                <a:off x="5152658" y="1556578"/>
                <a:ext cx="1449264" cy="1449264"/>
                <a:chOff x="5144200" y="1458171"/>
                <a:chExt cx="1449264" cy="1449264"/>
              </a:xfrm>
            </p:grpSpPr>
            <p:pic>
              <p:nvPicPr>
                <p:cNvPr id="147" name="Picture 146" descr="Logo, company name&#10;&#10;Description automatically generated">
                  <a:extLst>
                    <a:ext uri="{FF2B5EF4-FFF2-40B4-BE49-F238E27FC236}">
                      <a16:creationId xmlns:a16="http://schemas.microsoft.com/office/drawing/2014/main" id="{31AB494C-3C78-9D34-C12F-74E5ACCA96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4200" y="1458171"/>
                  <a:ext cx="1449264" cy="1449264"/>
                </a:xfrm>
                <a:prstGeom prst="rect">
                  <a:avLst/>
                </a:prstGeom>
              </p:spPr>
            </p:pic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3214FC7A-6752-9950-12BE-CD836DF14419}"/>
                    </a:ext>
                  </a:extLst>
                </p:cNvPr>
                <p:cNvSpPr txBox="1"/>
                <p:nvPr/>
              </p:nvSpPr>
              <p:spPr>
                <a:xfrm>
                  <a:off x="5155095" y="1473053"/>
                  <a:ext cx="724054" cy="461665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0.93</a:t>
                  </a:r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F77328A-310C-700D-5EC2-4CDBB46212C5}"/>
                  </a:ext>
                </a:extLst>
              </p:cNvPr>
              <p:cNvGrpSpPr/>
              <p:nvPr/>
            </p:nvGrpSpPr>
            <p:grpSpPr>
              <a:xfrm>
                <a:off x="5179893" y="3255701"/>
                <a:ext cx="1449265" cy="1459677"/>
                <a:chOff x="5324179" y="4952642"/>
                <a:chExt cx="1449265" cy="1459677"/>
              </a:xfrm>
            </p:grpSpPr>
            <p:pic>
              <p:nvPicPr>
                <p:cNvPr id="145" name="Picture 144" descr="Ico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F6B995E2-BC4F-5204-8BAF-46C3FC2FB6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24179" y="4963054"/>
                  <a:ext cx="1449265" cy="1449265"/>
                </a:xfrm>
                <a:prstGeom prst="rect">
                  <a:avLst/>
                </a:prstGeom>
              </p:spPr>
            </p:pic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9B1B3765-45AC-EF97-7254-D3E96A820A66}"/>
                    </a:ext>
                  </a:extLst>
                </p:cNvPr>
                <p:cNvSpPr txBox="1"/>
                <p:nvPr/>
              </p:nvSpPr>
              <p:spPr>
                <a:xfrm>
                  <a:off x="5345694" y="4952642"/>
                  <a:ext cx="750306" cy="461665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0.21</a:t>
                  </a:r>
                </a:p>
              </p:txBody>
            </p:sp>
          </p:grp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64DC5902-9667-BEEE-3C5A-C8D2C21A6BD9}"/>
                </a:ext>
              </a:extLst>
            </p:cNvPr>
            <p:cNvGrpSpPr/>
            <p:nvPr/>
          </p:nvGrpSpPr>
          <p:grpSpPr>
            <a:xfrm>
              <a:off x="920353" y="1503379"/>
              <a:ext cx="4880894" cy="3350497"/>
              <a:chOff x="3009848" y="1458171"/>
              <a:chExt cx="4770850" cy="3350497"/>
            </a:xfrm>
          </p:grpSpPr>
          <p:pic>
            <p:nvPicPr>
              <p:cNvPr id="137" name="Picture 136" descr="Chart&#10;&#10;Description automatically generated">
                <a:extLst>
                  <a:ext uri="{FF2B5EF4-FFF2-40B4-BE49-F238E27FC236}">
                    <a16:creationId xmlns:a16="http://schemas.microsoft.com/office/drawing/2014/main" id="{37B9B0E1-E4E8-B654-FDE0-1C21DF919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1808" y="1563435"/>
                <a:ext cx="1449264" cy="1449264"/>
              </a:xfrm>
              <a:prstGeom prst="rect">
                <a:avLst/>
              </a:prstGeom>
            </p:spPr>
          </p:pic>
          <p:pic>
            <p:nvPicPr>
              <p:cNvPr id="138" name="Picture 137" descr="Scatter chart&#10;&#10;Description automatically generated">
                <a:extLst>
                  <a:ext uri="{FF2B5EF4-FFF2-40B4-BE49-F238E27FC236}">
                    <a16:creationId xmlns:a16="http://schemas.microsoft.com/office/drawing/2014/main" id="{832804E8-130C-2156-1C8D-968A06DC33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1733" y="3228447"/>
                <a:ext cx="1449264" cy="1449264"/>
              </a:xfrm>
              <a:prstGeom prst="rect">
                <a:avLst/>
              </a:prstGeom>
            </p:spPr>
          </p:pic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CA40F49-30C8-B755-4254-0F0D16CE1566}"/>
                  </a:ext>
                </a:extLst>
              </p:cNvPr>
              <p:cNvSpPr/>
              <p:nvPr/>
            </p:nvSpPr>
            <p:spPr>
              <a:xfrm>
                <a:off x="3009848" y="1458171"/>
                <a:ext cx="1897294" cy="3350497"/>
              </a:xfrm>
              <a:prstGeom prst="rect">
                <a:avLst/>
              </a:prstGeom>
              <a:noFill/>
              <a:ln w="9525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DD65252-F096-C9BD-694E-AE115E4FCF68}"/>
                  </a:ext>
                </a:extLst>
              </p:cNvPr>
              <p:cNvSpPr txBox="1"/>
              <p:nvPr/>
            </p:nvSpPr>
            <p:spPr>
              <a:xfrm>
                <a:off x="3303322" y="1585453"/>
                <a:ext cx="795269" cy="46166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0.12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63C19CC-7578-E2A2-9D9C-16E59127C396}"/>
                  </a:ext>
                </a:extLst>
              </p:cNvPr>
              <p:cNvSpPr txBox="1"/>
              <p:nvPr/>
            </p:nvSpPr>
            <p:spPr>
              <a:xfrm>
                <a:off x="7056645" y="3265856"/>
                <a:ext cx="724053" cy="46166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0.10</a:t>
                </a: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44685A0-BA69-C169-33CA-B7DF9665130D}"/>
                </a:ext>
              </a:extLst>
            </p:cNvPr>
            <p:cNvSpPr txBox="1"/>
            <p:nvPr/>
          </p:nvSpPr>
          <p:spPr>
            <a:xfrm>
              <a:off x="1117255" y="3276832"/>
              <a:ext cx="740755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0.92</a:t>
              </a:r>
            </a:p>
          </p:txBody>
        </p:sp>
        <p:pic>
          <p:nvPicPr>
            <p:cNvPr id="132" name="Picture 131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B632375-4670-9EAD-9923-42572F9AC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4748" y="3317877"/>
              <a:ext cx="1440000" cy="1440000"/>
            </a:xfrm>
            <a:prstGeom prst="rect">
              <a:avLst/>
            </a:prstGeom>
          </p:spPr>
        </p:pic>
        <p:pic>
          <p:nvPicPr>
            <p:cNvPr id="133" name="Picture 13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2AE5F42-7AB1-9F63-DBE5-7F310D8BF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3293" y="1628429"/>
              <a:ext cx="1440000" cy="1440000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C229696-52FA-B2C3-25DD-BDB21E1E5726}"/>
                </a:ext>
              </a:extLst>
            </p:cNvPr>
            <p:cNvSpPr txBox="1"/>
            <p:nvPr/>
          </p:nvSpPr>
          <p:spPr>
            <a:xfrm>
              <a:off x="7033993" y="1613959"/>
              <a:ext cx="740755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0.98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21D7E77-EA91-7658-5508-58E5C99BC8AB}"/>
                </a:ext>
              </a:extLst>
            </p:cNvPr>
            <p:cNvSpPr txBox="1"/>
            <p:nvPr/>
          </p:nvSpPr>
          <p:spPr>
            <a:xfrm>
              <a:off x="7062535" y="3300898"/>
              <a:ext cx="740755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0.95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2E6D69D-63D5-2B07-C81D-89AE3AB3D93C}"/>
                </a:ext>
              </a:extLst>
            </p:cNvPr>
            <p:cNvSpPr/>
            <p:nvPr/>
          </p:nvSpPr>
          <p:spPr>
            <a:xfrm>
              <a:off x="6882761" y="1517093"/>
              <a:ext cx="1841058" cy="3334073"/>
            </a:xfrm>
            <a:prstGeom prst="rect">
              <a:avLst/>
            </a:prstGeom>
            <a:noFill/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5770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1298275" y="4192860"/>
            <a:ext cx="1044607" cy="27699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PN-Pair</a:t>
            </a:r>
          </a:p>
        </p:txBody>
      </p:sp>
      <p:pic>
        <p:nvPicPr>
          <p:cNvPr id="59" name="Picture 58" descr="Chart&#10;&#10;Description automatically generated">
            <a:extLst>
              <a:ext uri="{FF2B5EF4-FFF2-40B4-BE49-F238E27FC236}">
                <a16:creationId xmlns:a16="http://schemas.microsoft.com/office/drawing/2014/main" id="{3906FB27-7055-BBCF-9CA9-6181ADA35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12" y="4535145"/>
            <a:ext cx="2413478" cy="2413478"/>
          </a:xfrm>
          <a:prstGeom prst="rect">
            <a:avLst/>
          </a:prstGeom>
        </p:spPr>
      </p:pic>
      <p:pic>
        <p:nvPicPr>
          <p:cNvPr id="123" name="Picture 122" descr="Chart&#10;&#10;Description automatically generated">
            <a:extLst>
              <a:ext uri="{FF2B5EF4-FFF2-40B4-BE49-F238E27FC236}">
                <a16:creationId xmlns:a16="http://schemas.microsoft.com/office/drawing/2014/main" id="{FA3F047C-ABB8-F785-E213-E7DC387EF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48" y="2254162"/>
            <a:ext cx="1440000" cy="1440000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64F0EC61-3ACD-807C-E5EF-FF137E58A9B7}"/>
              </a:ext>
            </a:extLst>
          </p:cNvPr>
          <p:cNvSpPr txBox="1"/>
          <p:nvPr/>
        </p:nvSpPr>
        <p:spPr>
          <a:xfrm>
            <a:off x="1422670" y="2945517"/>
            <a:ext cx="119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Negative Image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6E14BE5-CB31-3A69-46BA-DB4332EA22FE}"/>
              </a:ext>
            </a:extLst>
          </p:cNvPr>
          <p:cNvSpPr txBox="1"/>
          <p:nvPr/>
        </p:nvSpPr>
        <p:spPr>
          <a:xfrm>
            <a:off x="1458853" y="1168970"/>
            <a:ext cx="1124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Positive Image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7EE77F7-1703-5548-8E4B-0861233762D2}"/>
              </a:ext>
            </a:extLst>
          </p:cNvPr>
          <p:cNvSpPr txBox="1"/>
          <p:nvPr/>
        </p:nvSpPr>
        <p:spPr>
          <a:xfrm>
            <a:off x="4526222" y="41436"/>
            <a:ext cx="4067054" cy="261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target(image) :- shape(A, circle), color(A, blue), in(A, image)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452DFFB-FD0D-8963-F21E-74050E859853}"/>
              </a:ext>
            </a:extLst>
          </p:cNvPr>
          <p:cNvSpPr/>
          <p:nvPr/>
        </p:nvSpPr>
        <p:spPr>
          <a:xfrm>
            <a:off x="4702750" y="500854"/>
            <a:ext cx="1841058" cy="333407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8A104EC-6E58-1601-CFD7-C46D899FFB8D}"/>
              </a:ext>
            </a:extLst>
          </p:cNvPr>
          <p:cNvGrpSpPr/>
          <p:nvPr/>
        </p:nvGrpSpPr>
        <p:grpSpPr>
          <a:xfrm>
            <a:off x="4785848" y="600586"/>
            <a:ext cx="1486505" cy="1449264"/>
            <a:chOff x="7469917" y="1702283"/>
            <a:chExt cx="1452991" cy="1449264"/>
          </a:xfrm>
        </p:grpSpPr>
        <p:pic>
          <p:nvPicPr>
            <p:cNvPr id="149" name="Picture 148" descr="Shape&#10;&#10;Description automatically generated">
              <a:extLst>
                <a:ext uri="{FF2B5EF4-FFF2-40B4-BE49-F238E27FC236}">
                  <a16:creationId xmlns:a16="http://schemas.microsoft.com/office/drawing/2014/main" id="{9309E325-4E93-C95B-CD77-4A6D705AF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644" y="1702283"/>
              <a:ext cx="1449264" cy="1449264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9E725A8-51C1-422E-8727-E0BC05D8A23A}"/>
                </a:ext>
              </a:extLst>
            </p:cNvPr>
            <p:cNvSpPr txBox="1"/>
            <p:nvPr/>
          </p:nvSpPr>
          <p:spPr>
            <a:xfrm>
              <a:off x="7469917" y="1713887"/>
              <a:ext cx="724054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0.18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0F383DE-8D61-D4DC-82B6-5FA01C3560CA}"/>
              </a:ext>
            </a:extLst>
          </p:cNvPr>
          <p:cNvGrpSpPr/>
          <p:nvPr/>
        </p:nvGrpSpPr>
        <p:grpSpPr>
          <a:xfrm>
            <a:off x="6613813" y="487140"/>
            <a:ext cx="1875492" cy="3334073"/>
            <a:chOff x="5007936" y="1474594"/>
            <a:chExt cx="1833208" cy="3334073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7C8922A-76E0-9CAE-195E-4F7626F311BC}"/>
                </a:ext>
              </a:extLst>
            </p:cNvPr>
            <p:cNvSpPr/>
            <p:nvPr/>
          </p:nvSpPr>
          <p:spPr>
            <a:xfrm>
              <a:off x="5007936" y="1474594"/>
              <a:ext cx="1833208" cy="3334073"/>
            </a:xfrm>
            <a:prstGeom prst="rect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5FD272E-2077-32D8-01AF-4D495BD6FE02}"/>
                </a:ext>
              </a:extLst>
            </p:cNvPr>
            <p:cNvGrpSpPr/>
            <p:nvPr/>
          </p:nvGrpSpPr>
          <p:grpSpPr>
            <a:xfrm>
              <a:off x="5152658" y="1556578"/>
              <a:ext cx="1449264" cy="1449264"/>
              <a:chOff x="5144200" y="1458171"/>
              <a:chExt cx="1449264" cy="1449264"/>
            </a:xfrm>
          </p:grpSpPr>
          <p:pic>
            <p:nvPicPr>
              <p:cNvPr id="147" name="Picture 146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31AB494C-3C78-9D34-C12F-74E5ACCA9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4200" y="1458171"/>
                <a:ext cx="1449264" cy="1449264"/>
              </a:xfrm>
              <a:prstGeom prst="rect">
                <a:avLst/>
              </a:prstGeom>
            </p:spPr>
          </p:pic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214FC7A-6752-9950-12BE-CD836DF14419}"/>
                  </a:ext>
                </a:extLst>
              </p:cNvPr>
              <p:cNvSpPr txBox="1"/>
              <p:nvPr/>
            </p:nvSpPr>
            <p:spPr>
              <a:xfrm>
                <a:off x="5155095" y="1473053"/>
                <a:ext cx="724054" cy="46166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0.93</a:t>
                </a: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2F77328A-310C-700D-5EC2-4CDBB46212C5}"/>
                </a:ext>
              </a:extLst>
            </p:cNvPr>
            <p:cNvGrpSpPr/>
            <p:nvPr/>
          </p:nvGrpSpPr>
          <p:grpSpPr>
            <a:xfrm>
              <a:off x="5179893" y="3255701"/>
              <a:ext cx="1449265" cy="1459677"/>
              <a:chOff x="5324179" y="4952642"/>
              <a:chExt cx="1449265" cy="1459677"/>
            </a:xfrm>
          </p:grpSpPr>
          <p:pic>
            <p:nvPicPr>
              <p:cNvPr id="145" name="Picture 144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F6B995E2-BC4F-5204-8BAF-46C3FC2FB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4179" y="4963054"/>
                <a:ext cx="1449265" cy="1449265"/>
              </a:xfrm>
              <a:prstGeom prst="rect">
                <a:avLst/>
              </a:prstGeom>
            </p:spPr>
          </p:pic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B1B3765-45AC-EF97-7254-D3E96A820A66}"/>
                  </a:ext>
                </a:extLst>
              </p:cNvPr>
              <p:cNvSpPr txBox="1"/>
              <p:nvPr/>
            </p:nvSpPr>
            <p:spPr>
              <a:xfrm>
                <a:off x="5345694" y="4952642"/>
                <a:ext cx="750306" cy="46166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0.21</a:t>
                </a:r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4DC5902-9667-BEEE-3C5A-C8D2C21A6BD9}"/>
              </a:ext>
            </a:extLst>
          </p:cNvPr>
          <p:cNvGrpSpPr/>
          <p:nvPr/>
        </p:nvGrpSpPr>
        <p:grpSpPr>
          <a:xfrm>
            <a:off x="2584959" y="487140"/>
            <a:ext cx="2935950" cy="3350497"/>
            <a:chOff x="3009848" y="1458171"/>
            <a:chExt cx="2869756" cy="3350497"/>
          </a:xfrm>
        </p:grpSpPr>
        <p:pic>
          <p:nvPicPr>
            <p:cNvPr id="137" name="Picture 136" descr="Chart&#10;&#10;Description automatically generated">
              <a:extLst>
                <a:ext uri="{FF2B5EF4-FFF2-40B4-BE49-F238E27FC236}">
                  <a16:creationId xmlns:a16="http://schemas.microsoft.com/office/drawing/2014/main" id="{37B9B0E1-E4E8-B654-FDE0-1C21DF919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808" y="1563435"/>
              <a:ext cx="1449264" cy="1449264"/>
            </a:xfrm>
            <a:prstGeom prst="rect">
              <a:avLst/>
            </a:prstGeom>
          </p:spPr>
        </p:pic>
        <p:pic>
          <p:nvPicPr>
            <p:cNvPr id="138" name="Picture 137" descr="Scatter chart&#10;&#10;Description automatically generated">
              <a:extLst>
                <a:ext uri="{FF2B5EF4-FFF2-40B4-BE49-F238E27FC236}">
                  <a16:creationId xmlns:a16="http://schemas.microsoft.com/office/drawing/2014/main" id="{832804E8-130C-2156-1C8D-968A06DC3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733" y="3228447"/>
              <a:ext cx="1449264" cy="1449264"/>
            </a:xfrm>
            <a:prstGeom prst="rect">
              <a:avLst/>
            </a:prstGeom>
          </p:spPr>
        </p:pic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CA40F49-30C8-B755-4254-0F0D16CE1566}"/>
                </a:ext>
              </a:extLst>
            </p:cNvPr>
            <p:cNvSpPr/>
            <p:nvPr/>
          </p:nvSpPr>
          <p:spPr>
            <a:xfrm>
              <a:off x="3009848" y="1458171"/>
              <a:ext cx="1897294" cy="3350497"/>
            </a:xfrm>
            <a:prstGeom prst="rect">
              <a:avLst/>
            </a:prstGeom>
            <a:noFill/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DD65252-F096-C9BD-694E-AE115E4FCF68}"/>
                </a:ext>
              </a:extLst>
            </p:cNvPr>
            <p:cNvSpPr txBox="1"/>
            <p:nvPr/>
          </p:nvSpPr>
          <p:spPr>
            <a:xfrm>
              <a:off x="3303322" y="1585453"/>
              <a:ext cx="795269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0.12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63C19CC-7578-E2A2-9D9C-16E59127C396}"/>
                </a:ext>
              </a:extLst>
            </p:cNvPr>
            <p:cNvSpPr txBox="1"/>
            <p:nvPr/>
          </p:nvSpPr>
          <p:spPr>
            <a:xfrm>
              <a:off x="5155551" y="3239979"/>
              <a:ext cx="724053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0.10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44685A0-BA69-C169-33CA-B7DF9665130D}"/>
              </a:ext>
            </a:extLst>
          </p:cNvPr>
          <p:cNvSpPr txBox="1"/>
          <p:nvPr/>
        </p:nvSpPr>
        <p:spPr>
          <a:xfrm>
            <a:off x="2781861" y="2260593"/>
            <a:ext cx="74075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0.92</a:t>
            </a:r>
          </a:p>
        </p:txBody>
      </p:sp>
      <p:pic>
        <p:nvPicPr>
          <p:cNvPr id="132" name="Picture 131" descr="A picture containing chart&#10;&#10;Description automatically generated">
            <a:extLst>
              <a:ext uri="{FF2B5EF4-FFF2-40B4-BE49-F238E27FC236}">
                <a16:creationId xmlns:a16="http://schemas.microsoft.com/office/drawing/2014/main" id="{8B632375-4670-9EAD-9923-42572F9AC9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354" y="2301638"/>
            <a:ext cx="1440000" cy="1440000"/>
          </a:xfrm>
          <a:prstGeom prst="rect">
            <a:avLst/>
          </a:prstGeom>
        </p:spPr>
      </p:pic>
      <p:pic>
        <p:nvPicPr>
          <p:cNvPr id="133" name="Picture 132" descr="A picture containing shape&#10;&#10;Description automatically generated">
            <a:extLst>
              <a:ext uri="{FF2B5EF4-FFF2-40B4-BE49-F238E27FC236}">
                <a16:creationId xmlns:a16="http://schemas.microsoft.com/office/drawing/2014/main" id="{92AE5F42-7AB1-9F63-DBE5-7F310D8BFA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899" y="612190"/>
            <a:ext cx="1440000" cy="144000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4C229696-52FA-B2C3-25DD-BDB21E1E5726}"/>
              </a:ext>
            </a:extLst>
          </p:cNvPr>
          <p:cNvSpPr txBox="1"/>
          <p:nvPr/>
        </p:nvSpPr>
        <p:spPr>
          <a:xfrm>
            <a:off x="8698599" y="597720"/>
            <a:ext cx="74075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0.98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21D7E77-EA91-7658-5508-58E5C99BC8AB}"/>
              </a:ext>
            </a:extLst>
          </p:cNvPr>
          <p:cNvSpPr txBox="1"/>
          <p:nvPr/>
        </p:nvSpPr>
        <p:spPr>
          <a:xfrm>
            <a:off x="8727141" y="2284659"/>
            <a:ext cx="74075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0.95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2E6D69D-63D5-2B07-C81D-89AE3AB3D93C}"/>
              </a:ext>
            </a:extLst>
          </p:cNvPr>
          <p:cNvSpPr/>
          <p:nvPr/>
        </p:nvSpPr>
        <p:spPr>
          <a:xfrm>
            <a:off x="8547367" y="500854"/>
            <a:ext cx="1841058" cy="3334073"/>
          </a:xfrm>
          <a:prstGeom prst="rect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D1EBF9-12EE-5854-EA05-378B13FBD293}"/>
              </a:ext>
            </a:extLst>
          </p:cNvPr>
          <p:cNvSpPr txBox="1"/>
          <p:nvPr/>
        </p:nvSpPr>
        <p:spPr>
          <a:xfrm>
            <a:off x="2925435" y="4118145"/>
            <a:ext cx="1044607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(1,0)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DE422-C432-17FE-AE09-3767775D92A0}"/>
              </a:ext>
            </a:extLst>
          </p:cNvPr>
          <p:cNvSpPr txBox="1"/>
          <p:nvPr/>
        </p:nvSpPr>
        <p:spPr>
          <a:xfrm>
            <a:off x="6915752" y="4104431"/>
            <a:ext cx="1044607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(0,1)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03486-50EE-B40C-2AB8-0EBE7839FE9C}"/>
              </a:ext>
            </a:extLst>
          </p:cNvPr>
          <p:cNvSpPr txBox="1"/>
          <p:nvPr/>
        </p:nvSpPr>
        <p:spPr>
          <a:xfrm>
            <a:off x="5057252" y="4116749"/>
            <a:ext cx="1044607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(0,0)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F35B6-A6D0-EB65-8D0D-7B4FC72E3D13}"/>
              </a:ext>
            </a:extLst>
          </p:cNvPr>
          <p:cNvSpPr txBox="1"/>
          <p:nvPr/>
        </p:nvSpPr>
        <p:spPr>
          <a:xfrm>
            <a:off x="9068976" y="4116749"/>
            <a:ext cx="1044607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(1,1)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D45710C-460F-F506-4F09-8F6DA5A76BAF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6596660" y="4427931"/>
            <a:ext cx="795565" cy="887229"/>
          </a:xfrm>
          <a:prstGeom prst="curvedConnector2">
            <a:avLst/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266A3442-047A-8D8C-0B4C-7E593F2F6A0D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5190079" y="4875558"/>
            <a:ext cx="879445" cy="10049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0BD69E1-00E1-49EA-87BC-FC88D7C6DB3E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7360987" y="3767094"/>
            <a:ext cx="1511307" cy="2949280"/>
          </a:xfrm>
          <a:prstGeom prst="curvedConnector2">
            <a:avLst/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7AC38DF0-5F32-9D51-115D-21B707FEFD53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3519400" y="4415816"/>
            <a:ext cx="1756100" cy="1899422"/>
          </a:xfrm>
          <a:prstGeom prst="curvedConnector2">
            <a:avLst/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929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83EA87E-515D-A801-1A0E-FD4FD5283115}"/>
              </a:ext>
            </a:extLst>
          </p:cNvPr>
          <p:cNvSpPr txBox="1"/>
          <p:nvPr/>
        </p:nvSpPr>
        <p:spPr>
          <a:xfrm>
            <a:off x="186124" y="284355"/>
            <a:ext cx="409542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target(A,B) :- triangle(A), square(B)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242F42-E29B-B78B-6DA1-F55312B0487B}"/>
              </a:ext>
            </a:extLst>
          </p:cNvPr>
          <p:cNvGrpSpPr/>
          <p:nvPr/>
        </p:nvGrpSpPr>
        <p:grpSpPr>
          <a:xfrm>
            <a:off x="2945373" y="1140510"/>
            <a:ext cx="4249271" cy="5433135"/>
            <a:chOff x="2819025" y="1140510"/>
            <a:chExt cx="4249271" cy="5433135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506EF403-68DF-AFCA-13DE-1A36126E8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6" y="1606389"/>
              <a:ext cx="1449264" cy="1449264"/>
            </a:xfrm>
            <a:prstGeom prst="rect">
              <a:avLst/>
            </a:prstGeom>
          </p:spPr>
        </p:pic>
        <p:pic>
          <p:nvPicPr>
            <p:cNvPr id="13" name="Picture 12" descr="Chart, bubble chart&#10;&#10;Description automatically generated">
              <a:extLst>
                <a:ext uri="{FF2B5EF4-FFF2-40B4-BE49-F238E27FC236}">
                  <a16:creationId xmlns:a16="http://schemas.microsoft.com/office/drawing/2014/main" id="{22911BE8-FE02-3B20-BF53-A5402B8A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3277564"/>
              <a:ext cx="1449265" cy="1449265"/>
            </a:xfrm>
            <a:prstGeom prst="rect">
              <a:avLst/>
            </a:prstGeom>
          </p:spPr>
        </p:pic>
        <p:pic>
          <p:nvPicPr>
            <p:cNvPr id="9" name="Picture 8" descr="Scatter chart&#10;&#10;Description automatically generated">
              <a:extLst>
                <a:ext uri="{FF2B5EF4-FFF2-40B4-BE49-F238E27FC236}">
                  <a16:creationId xmlns:a16="http://schemas.microsoft.com/office/drawing/2014/main" id="{D9872A33-5B26-E314-9FCB-C25904FCC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9" y="1606389"/>
              <a:ext cx="1449264" cy="1449264"/>
            </a:xfrm>
            <a:prstGeom prst="rect">
              <a:avLst/>
            </a:prstGeom>
          </p:spPr>
        </p:pic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42536EDD-ED9F-3ED2-D2AE-AB981DC2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870" y="3277565"/>
              <a:ext cx="1449264" cy="1449264"/>
            </a:xfrm>
            <a:prstGeom prst="rect">
              <a:avLst/>
            </a:prstGeom>
          </p:spPr>
        </p:pic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DD3BB33D-46F4-2B50-7DFA-0B742C462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5" y="4907516"/>
              <a:ext cx="1449264" cy="1449264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0074AB47-89B5-87D2-285C-E67AAABD5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4948741"/>
              <a:ext cx="1449265" cy="14492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9FA273-CA7C-0DA9-DF4F-2AAA89B7A49D}"/>
                </a:ext>
              </a:extLst>
            </p:cNvPr>
            <p:cNvSpPr txBox="1"/>
            <p:nvPr/>
          </p:nvSpPr>
          <p:spPr>
            <a:xfrm>
              <a:off x="5383461" y="1167296"/>
              <a:ext cx="128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Negative Image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81BD7-E351-AAA2-A71A-EA20CE21EED8}"/>
                </a:ext>
              </a:extLst>
            </p:cNvPr>
            <p:cNvSpPr txBox="1"/>
            <p:nvPr/>
          </p:nvSpPr>
          <p:spPr>
            <a:xfrm>
              <a:off x="3255099" y="1140510"/>
              <a:ext cx="128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Positive Image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451C73-5036-366A-8846-F3A83A67273A}"/>
                </a:ext>
              </a:extLst>
            </p:cNvPr>
            <p:cNvSpPr/>
            <p:nvPr/>
          </p:nvSpPr>
          <p:spPr>
            <a:xfrm>
              <a:off x="2819025" y="1501125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46B0F3-9373-8040-B2E6-5613D98B5FEA}"/>
                </a:ext>
              </a:extLst>
            </p:cNvPr>
            <p:cNvSpPr/>
            <p:nvPr/>
          </p:nvSpPr>
          <p:spPr>
            <a:xfrm>
              <a:off x="2819025" y="3214601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FA76DD-901C-3802-7DCE-D7A539B43422}"/>
                </a:ext>
              </a:extLst>
            </p:cNvPr>
            <p:cNvSpPr/>
            <p:nvPr/>
          </p:nvSpPr>
          <p:spPr>
            <a:xfrm>
              <a:off x="2819025" y="4907516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B37E21-7897-74AB-E927-EDF62E1E6AD1}"/>
              </a:ext>
            </a:extLst>
          </p:cNvPr>
          <p:cNvSpPr txBox="1"/>
          <p:nvPr/>
        </p:nvSpPr>
        <p:spPr>
          <a:xfrm>
            <a:off x="251598" y="2403575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650D4-B588-841A-C094-1855126732A4}"/>
              </a:ext>
            </a:extLst>
          </p:cNvPr>
          <p:cNvSpPr txBox="1"/>
          <p:nvPr/>
        </p:nvSpPr>
        <p:spPr>
          <a:xfrm>
            <a:off x="284421" y="3871391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68B9B-BEA9-B2D6-B6B7-4D54A7BF06F0}"/>
              </a:ext>
            </a:extLst>
          </p:cNvPr>
          <p:cNvSpPr txBox="1"/>
          <p:nvPr/>
        </p:nvSpPr>
        <p:spPr>
          <a:xfrm>
            <a:off x="284167" y="5590501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61DF09-6913-B2F0-37B6-7670DEF3E7B4}"/>
              </a:ext>
            </a:extLst>
          </p:cNvPr>
          <p:cNvSpPr txBox="1"/>
          <p:nvPr/>
        </p:nvSpPr>
        <p:spPr>
          <a:xfrm>
            <a:off x="3217333" y="1642720"/>
            <a:ext cx="79526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B5C27-F467-3293-F064-92D7913E43FC}"/>
              </a:ext>
            </a:extLst>
          </p:cNvPr>
          <p:cNvSpPr txBox="1"/>
          <p:nvPr/>
        </p:nvSpPr>
        <p:spPr>
          <a:xfrm>
            <a:off x="5345694" y="1642721"/>
            <a:ext cx="68641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C99BBA-5196-AB3D-A2B8-5C6DCB75B0BE}"/>
              </a:ext>
            </a:extLst>
          </p:cNvPr>
          <p:cNvSpPr txBox="1"/>
          <p:nvPr/>
        </p:nvSpPr>
        <p:spPr>
          <a:xfrm>
            <a:off x="3217333" y="3272518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3A12A0-EC4D-B8CB-C1B7-99822F58ED57}"/>
              </a:ext>
            </a:extLst>
          </p:cNvPr>
          <p:cNvSpPr txBox="1"/>
          <p:nvPr/>
        </p:nvSpPr>
        <p:spPr>
          <a:xfrm>
            <a:off x="5345694" y="3272518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60DF7E-417A-CFB6-8300-3B8A1441AA07}"/>
              </a:ext>
            </a:extLst>
          </p:cNvPr>
          <p:cNvSpPr txBox="1"/>
          <p:nvPr/>
        </p:nvSpPr>
        <p:spPr>
          <a:xfrm>
            <a:off x="3217333" y="4928077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0.23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C1B19D-34E5-7CB6-CFB0-494E9AE0BA10}"/>
              </a:ext>
            </a:extLst>
          </p:cNvPr>
          <p:cNvSpPr txBox="1"/>
          <p:nvPr/>
        </p:nvSpPr>
        <p:spPr>
          <a:xfrm>
            <a:off x="5345694" y="4938647"/>
            <a:ext cx="75030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C362FC-13DE-99A9-09C6-3873F12021D5}"/>
              </a:ext>
            </a:extLst>
          </p:cNvPr>
          <p:cNvSpPr txBox="1"/>
          <p:nvPr/>
        </p:nvSpPr>
        <p:spPr>
          <a:xfrm>
            <a:off x="7634350" y="632679"/>
            <a:ext cx="3833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Each </a:t>
            </a:r>
            <a:r>
              <a:rPr lang="en-US" sz="1200" b="1" dirty="0"/>
              <a:t>PN-pair</a:t>
            </a:r>
            <a:r>
              <a:rPr lang="en-US" sz="1200" dirty="0"/>
              <a:t> consists of one positive image and one negative image.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Each clause evaluates on NP-pairs, the result is a 2-element tuple, which can also map to Cartesian coordinates, called </a:t>
            </a:r>
            <a:r>
              <a:rPr lang="en-US" sz="1200" b="1" dirty="0"/>
              <a:t>Clause Point</a:t>
            </a:r>
            <a:r>
              <a:rPr lang="en-US" sz="12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One clause gets one clause point on one NP-pair.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Similarly , one clause gets 20 clause points on 20 NP-pairs.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1057554" y="1305795"/>
            <a:ext cx="1044607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PN-Pair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676FCA-7D80-AA55-B627-290125C3DD04}"/>
              </a:ext>
            </a:extLst>
          </p:cNvPr>
          <p:cNvCxnSpPr>
            <a:stCxn id="18" idx="1"/>
            <a:endCxn id="33" idx="2"/>
          </p:cNvCxnSpPr>
          <p:nvPr/>
        </p:nvCxnSpPr>
        <p:spPr>
          <a:xfrm flipH="1" flipV="1">
            <a:off x="1579858" y="1582794"/>
            <a:ext cx="1365515" cy="75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Picture 36" descr="Chart, histogram&#10;&#10;Description automatically generated">
            <a:extLst>
              <a:ext uri="{FF2B5EF4-FFF2-40B4-BE49-F238E27FC236}">
                <a16:creationId xmlns:a16="http://schemas.microsoft.com/office/drawing/2014/main" id="{EEF78753-6910-2F8D-A178-C61D1CBAA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95" y="2260193"/>
            <a:ext cx="2688548" cy="268854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237C958-0508-8967-8EE9-AA7676B561DE}"/>
              </a:ext>
            </a:extLst>
          </p:cNvPr>
          <p:cNvSpPr txBox="1"/>
          <p:nvPr/>
        </p:nvSpPr>
        <p:spPr>
          <a:xfrm>
            <a:off x="7310211" y="5673373"/>
            <a:ext cx="4981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Score on positive image corresponds x-axis, score on negative image corresponds y-axis. </a:t>
            </a:r>
          </a:p>
          <a:p>
            <a:endParaRPr lang="en-US" sz="1200" dirty="0"/>
          </a:p>
          <a:p>
            <a:r>
              <a:rPr lang="en-US" sz="1200" dirty="0"/>
              <a:t>For 20 NP-pairs,  we get 20 clause points to draw. As shown in the </a:t>
            </a:r>
            <a:r>
              <a:rPr lang="en-US" sz="1200" b="1" dirty="0"/>
              <a:t>scatter figure</a:t>
            </a:r>
            <a:r>
              <a:rPr lang="en-US" sz="1200" dirty="0"/>
              <a:t> above.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9770B55-63BA-A5B6-A772-D20D8DF83837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7194644" y="4726829"/>
            <a:ext cx="1404307" cy="10137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0C963AC1-1095-96E6-AFE9-381EFA2A31ED}"/>
              </a:ext>
            </a:extLst>
          </p:cNvPr>
          <p:cNvSpPr/>
          <p:nvPr/>
        </p:nvSpPr>
        <p:spPr>
          <a:xfrm>
            <a:off x="8509299" y="4353119"/>
            <a:ext cx="455139" cy="374118"/>
          </a:xfrm>
          <a:prstGeom prst="ellipse">
            <a:avLst/>
          </a:prstGeom>
          <a:solidFill>
            <a:srgbClr val="FF0000">
              <a:alpha val="49968"/>
            </a:srgbClr>
          </a:solidFill>
          <a:ln/>
          <a:effectLst>
            <a:outerShdw dist="19050" sx="1000" sy="1000" algn="ctr" rotWithShape="0">
              <a:srgbClr val="000000"/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14195A-8EFA-1C25-D5F7-213D335C3900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7194644" y="3896411"/>
            <a:ext cx="3289414" cy="5003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DE361F2-5DAE-ABFF-BFA4-0E0430AAE00D}"/>
              </a:ext>
            </a:extLst>
          </p:cNvPr>
          <p:cNvSpPr/>
          <p:nvPr/>
        </p:nvSpPr>
        <p:spPr>
          <a:xfrm>
            <a:off x="10417404" y="4341948"/>
            <a:ext cx="455139" cy="374118"/>
          </a:xfrm>
          <a:prstGeom prst="ellipse">
            <a:avLst/>
          </a:prstGeom>
          <a:solidFill>
            <a:srgbClr val="FF0000">
              <a:alpha val="49968"/>
            </a:srgbClr>
          </a:solidFill>
          <a:ln/>
          <a:effectLst>
            <a:outerShdw dist="19050" sx="1000" sy="1000" algn="ctr" rotWithShape="0">
              <a:srgbClr val="000000"/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31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2EBEBA-E356-C3A7-46F6-E1D1051B0004}"/>
              </a:ext>
            </a:extLst>
          </p:cNvPr>
          <p:cNvSpPr txBox="1"/>
          <p:nvPr/>
        </p:nvSpPr>
        <p:spPr>
          <a:xfrm>
            <a:off x="291441" y="296771"/>
            <a:ext cx="22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Clause Value Heatmap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420607A-C413-5D4A-ED7D-4AD7C5273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9" y="861727"/>
            <a:ext cx="2688548" cy="2688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2B5405-D51E-5ECB-C9D7-7D4E10201C5B}"/>
              </a:ext>
            </a:extLst>
          </p:cNvPr>
          <p:cNvSpPr txBox="1"/>
          <p:nvPr/>
        </p:nvSpPr>
        <p:spPr>
          <a:xfrm>
            <a:off x="5091595" y="2151727"/>
            <a:ext cx="62495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 can also use a </a:t>
            </a:r>
            <a:r>
              <a:rPr lang="en-US" sz="1600" b="1" dirty="0"/>
              <a:t>heatmap</a:t>
            </a:r>
            <a:r>
              <a:rPr lang="en-US" sz="1600" dirty="0"/>
              <a:t> to re-draw the scatter figure, as shown below. </a:t>
            </a:r>
          </a:p>
          <a:p>
            <a:r>
              <a:rPr lang="en-US" sz="1600" dirty="0"/>
              <a:t>If we fuzzy the values to 4 zones. </a:t>
            </a:r>
          </a:p>
          <a:p>
            <a:endParaRPr lang="en-US" sz="1600" dirty="0"/>
          </a:p>
          <a:p>
            <a:r>
              <a:rPr lang="en-US" sz="1600" dirty="0"/>
              <a:t>We can see that, the black zone, which has the </a:t>
            </a:r>
            <a:r>
              <a:rPr lang="en-US" sz="1600" b="1" dirty="0"/>
              <a:t>highest</a:t>
            </a:r>
            <a:r>
              <a:rPr lang="en-US" sz="1600" dirty="0"/>
              <a:t> value, corresponds the case of positive score high, and negative score low. It tells us that, this </a:t>
            </a:r>
            <a:r>
              <a:rPr lang="en-US" sz="1600" b="1" dirty="0"/>
              <a:t>clause</a:t>
            </a:r>
            <a:r>
              <a:rPr lang="en-US" sz="1600" dirty="0"/>
              <a:t> get high score in the positive image but low score in the negative image in the most of times.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06C72C-AF45-390D-980F-A72E6B98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9" y="3550275"/>
            <a:ext cx="2688548" cy="26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27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VQA: Human asks system to answer questions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This project attempts to have the system learn rules and solve the task itself.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system observes nature and then draws conclusions from nature. </a:t>
            </a:r>
          </a:p>
        </p:txBody>
      </p:sp>
    </p:spTree>
    <p:extLst>
      <p:ext uri="{BB962C8B-B14F-4D97-AF65-F5344CB8AC3E}">
        <p14:creationId xmlns:p14="http://schemas.microsoft.com/office/powerpoint/2010/main" val="3729585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FE5A4E07-B02D-A455-B58B-0569A141C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52" y="643467"/>
            <a:ext cx="4238695" cy="254321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9C52AE73-CFA1-4473-DD84-053EC3786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438" y="643467"/>
            <a:ext cx="4238695" cy="254321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E73E0A1-3A82-0208-CEE7-CF39AE307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48" y="3671316"/>
            <a:ext cx="4243103" cy="2545862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F4676D13-B7CA-116B-455C-64741619F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895" y="3671316"/>
            <a:ext cx="4255782" cy="2553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BD905D-9BAF-AD94-4B22-928A8A7AC369}"/>
              </a:ext>
            </a:extLst>
          </p:cNvPr>
          <p:cNvSpPr txBox="1"/>
          <p:nvPr/>
        </p:nvSpPr>
        <p:spPr>
          <a:xfrm>
            <a:off x="268581" y="337643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Clause Sign Evaluation (for Clustering PI)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1E21C-F5A5-6310-3332-39404F612CAF}"/>
              </a:ext>
            </a:extLst>
          </p:cNvPr>
          <p:cNvSpPr txBox="1"/>
          <p:nvPr/>
        </p:nvSpPr>
        <p:spPr>
          <a:xfrm>
            <a:off x="268581" y="1784005"/>
            <a:ext cx="165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clause Value Heatmap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141E4-F427-68FB-8D80-EE8588C2C842}"/>
              </a:ext>
            </a:extLst>
          </p:cNvPr>
          <p:cNvSpPr txBox="1"/>
          <p:nvPr/>
        </p:nvSpPr>
        <p:spPr>
          <a:xfrm>
            <a:off x="268581" y="4843506"/>
            <a:ext cx="165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clause Value Heatmap</a:t>
            </a:r>
          </a:p>
        </p:txBody>
      </p:sp>
    </p:spTree>
    <p:extLst>
      <p:ext uri="{BB962C8B-B14F-4D97-AF65-F5344CB8AC3E}">
        <p14:creationId xmlns:p14="http://schemas.microsoft.com/office/powerpoint/2010/main" val="1150373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C2B5405-D51E-5ECB-C9D7-7D4E10201C5B}"/>
              </a:ext>
            </a:extLst>
          </p:cNvPr>
          <p:cNvSpPr txBox="1"/>
          <p:nvPr/>
        </p:nvSpPr>
        <p:spPr>
          <a:xfrm>
            <a:off x="379416" y="4330767"/>
            <a:ext cx="118095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4-zone map of a target clause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N pairs PN-pair,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Strict Positive Clause: Written as distribute vector (0, N, 0, 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General Positive Clause: Written as distribute vector (0, X, 0, Y),  X+Y=N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Strict Positive Clause is a General Positive Clause.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target clause</a:t>
            </a:r>
            <a:r>
              <a:rPr lang="en-US" sz="1600" dirty="0"/>
              <a:t>, is a </a:t>
            </a:r>
            <a:r>
              <a:rPr lang="en-US" sz="1600" b="1" dirty="0"/>
              <a:t>strict positive clause, </a:t>
            </a:r>
            <a:r>
              <a:rPr lang="en-US" sz="1600" dirty="0"/>
              <a:t>i.e. only get high score on positive image but low score on negative image, all the clause points are Strict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 </a:t>
            </a:r>
            <a:r>
              <a:rPr lang="en-US" sz="1600" b="1" dirty="0"/>
              <a:t>invented clause</a:t>
            </a:r>
            <a:r>
              <a:rPr lang="en-US" sz="1600" dirty="0"/>
              <a:t>, can be a general positive clause,  i.e. it should get high score on positive image, but also might get high score on negative images.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591AF-F7BE-E90E-8191-EB8712857B0E}"/>
              </a:ext>
            </a:extLst>
          </p:cNvPr>
          <p:cNvGrpSpPr/>
          <p:nvPr/>
        </p:nvGrpSpPr>
        <p:grpSpPr>
          <a:xfrm>
            <a:off x="620716" y="489073"/>
            <a:ext cx="11568281" cy="3407885"/>
            <a:chOff x="623719" y="509857"/>
            <a:chExt cx="11568281" cy="3407885"/>
          </a:xfrm>
        </p:grpSpPr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A06C72C-AF45-390D-980F-A72E6B986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19" y="804543"/>
              <a:ext cx="2624457" cy="262445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4374A0-D5B1-9FD4-38B5-18B0CACFB9A2}"/>
                </a:ext>
              </a:extLst>
            </p:cNvPr>
            <p:cNvSpPr/>
            <p:nvPr/>
          </p:nvSpPr>
          <p:spPr>
            <a:xfrm>
              <a:off x="1791254" y="1302080"/>
              <a:ext cx="823261" cy="1601252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8592B17-D8EE-3637-01BA-4DC8A334B46A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>
              <a:off x="2202885" y="2903332"/>
              <a:ext cx="113982" cy="693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224094-E85F-80BA-8575-AB855A3AE72D}"/>
                </a:ext>
              </a:extLst>
            </p:cNvPr>
            <p:cNvSpPr txBox="1"/>
            <p:nvPr/>
          </p:nvSpPr>
          <p:spPr>
            <a:xfrm>
              <a:off x="1935947" y="3619106"/>
              <a:ext cx="1360504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General Positive</a:t>
              </a:r>
            </a:p>
          </p:txBody>
        </p:sp>
        <p:pic>
          <p:nvPicPr>
            <p:cNvPr id="12" name="Picture 11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17F7C76-FED7-39EA-9638-ABEB40898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7543" y="866337"/>
              <a:ext cx="2624457" cy="2624457"/>
            </a:xfrm>
            <a:prstGeom prst="rect">
              <a:avLst/>
            </a:prstGeom>
          </p:spPr>
        </p:pic>
        <p:pic>
          <p:nvPicPr>
            <p:cNvPr id="13" name="Picture 1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25517D2-52DC-6494-6757-CBBAFAF6C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807" y="866337"/>
              <a:ext cx="2624400" cy="2624400"/>
            </a:xfrm>
            <a:prstGeom prst="rect">
              <a:avLst/>
            </a:prstGeom>
          </p:spPr>
        </p:pic>
        <p:pic>
          <p:nvPicPr>
            <p:cNvPr id="14" name="Picture 1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649077A-D21C-A85D-D1E8-F761CD7E9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5838" y="871803"/>
              <a:ext cx="2624457" cy="2624457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DDDAC3-1456-4079-0C3D-CF723F3FB49A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 flipH="1" flipV="1">
              <a:off x="4972007" y="866337"/>
              <a:ext cx="8327" cy="435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B490F0-3CA3-B185-E9CD-9CF1BE8E01B3}"/>
                </a:ext>
              </a:extLst>
            </p:cNvPr>
            <p:cNvSpPr txBox="1"/>
            <p:nvPr/>
          </p:nvSpPr>
          <p:spPr>
            <a:xfrm>
              <a:off x="4291755" y="580414"/>
              <a:ext cx="1360504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Strict Positive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0F997-125D-014F-1DB5-AEE18FA8A74D}"/>
                </a:ext>
              </a:extLst>
            </p:cNvPr>
            <p:cNvSpPr/>
            <p:nvPr/>
          </p:nvSpPr>
          <p:spPr>
            <a:xfrm>
              <a:off x="4799523" y="1311004"/>
              <a:ext cx="871316" cy="886096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D187317-EED6-483D-0FB4-E2BFED3326BD}"/>
                </a:ext>
              </a:extLst>
            </p:cNvPr>
            <p:cNvSpPr/>
            <p:nvPr/>
          </p:nvSpPr>
          <p:spPr>
            <a:xfrm>
              <a:off x="7012292" y="1396474"/>
              <a:ext cx="823261" cy="1601252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A7CAC2-5025-676D-ABB3-67B1692DF0C8}"/>
                </a:ext>
              </a:extLst>
            </p:cNvPr>
            <p:cNvSpPr/>
            <p:nvPr/>
          </p:nvSpPr>
          <p:spPr>
            <a:xfrm>
              <a:off x="9791862" y="1373071"/>
              <a:ext cx="871316" cy="886096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AA15C2-DBDA-8DC8-4E1E-D442A63F8CBE}"/>
                </a:ext>
              </a:extLst>
            </p:cNvPr>
            <p:cNvSpPr txBox="1"/>
            <p:nvPr/>
          </p:nvSpPr>
          <p:spPr>
            <a:xfrm>
              <a:off x="7012292" y="3640743"/>
              <a:ext cx="1360504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General Negative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15AB7F-33AA-4F94-14F6-B65D99AE5361}"/>
                </a:ext>
              </a:extLst>
            </p:cNvPr>
            <p:cNvSpPr txBox="1"/>
            <p:nvPr/>
          </p:nvSpPr>
          <p:spPr>
            <a:xfrm>
              <a:off x="9519267" y="509857"/>
              <a:ext cx="1360504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Strict Negative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2437720-4224-927B-0722-B78C41EBE5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9519" y="830930"/>
              <a:ext cx="8327" cy="435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98E776-729B-4AC3-42F0-BEF0CF7B0FD4}"/>
                </a:ext>
              </a:extLst>
            </p:cNvPr>
            <p:cNvCxnSpPr>
              <a:cxnSpLocks/>
            </p:cNvCxnSpPr>
            <p:nvPr/>
          </p:nvCxnSpPr>
          <p:spPr>
            <a:xfrm>
              <a:off x="7450198" y="2925969"/>
              <a:ext cx="113982" cy="693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5283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2B5405-D51E-5ECB-C9D7-7D4E10201C5B}"/>
                  </a:ext>
                </a:extLst>
              </p:cNvPr>
              <p:cNvSpPr txBox="1"/>
              <p:nvPr/>
            </p:nvSpPr>
            <p:spPr>
              <a:xfrm>
                <a:off x="379417" y="4330767"/>
                <a:ext cx="5068884" cy="1928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For N PN-pairs,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strict positive clause, (0,20,0,0)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General positive clause, (0, X, 0, Y), X + Y = 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Positive Accuracy: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𝐘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2B5405-D51E-5ECB-C9D7-7D4E10201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17" y="4330767"/>
                <a:ext cx="5068884" cy="1928798"/>
              </a:xfrm>
              <a:prstGeom prst="rect">
                <a:avLst/>
              </a:prstGeom>
              <a:blipFill>
                <a:blip r:embed="rId2"/>
                <a:stretch>
                  <a:fillRect l="-499" t="-654" b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06C72C-AF45-390D-980F-A72E6B98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9" y="804543"/>
            <a:ext cx="2624457" cy="26244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4374A0-D5B1-9FD4-38B5-18B0CACFB9A2}"/>
              </a:ext>
            </a:extLst>
          </p:cNvPr>
          <p:cNvSpPr/>
          <p:nvPr/>
        </p:nvSpPr>
        <p:spPr>
          <a:xfrm>
            <a:off x="1791254" y="1302080"/>
            <a:ext cx="823261" cy="1601252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592B17-D8EE-3637-01BA-4DC8A334B46A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202885" y="2903332"/>
            <a:ext cx="113982" cy="693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224094-E85F-80BA-8575-AB855A3AE72D}"/>
              </a:ext>
            </a:extLst>
          </p:cNvPr>
          <p:cNvSpPr txBox="1"/>
          <p:nvPr/>
        </p:nvSpPr>
        <p:spPr>
          <a:xfrm>
            <a:off x="1935947" y="3619106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General Positive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17F7C76-FED7-39EA-9638-ABEB40898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543" y="866337"/>
            <a:ext cx="2624457" cy="2624457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5517D2-52DC-6494-6757-CBBAFAF6C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807" y="866337"/>
            <a:ext cx="2624400" cy="2624400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649077A-D21C-A85D-D1E8-F761CD7E9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38" y="871803"/>
            <a:ext cx="2624457" cy="262445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DDDAC3-1456-4079-0C3D-CF723F3FB49A}"/>
              </a:ext>
            </a:extLst>
          </p:cNvPr>
          <p:cNvCxnSpPr>
            <a:cxnSpLocks/>
            <a:endCxn id="13" idx="0"/>
          </p:cNvCxnSpPr>
          <p:nvPr/>
        </p:nvCxnSpPr>
        <p:spPr>
          <a:xfrm flipH="1" flipV="1">
            <a:off x="4972007" y="866337"/>
            <a:ext cx="8327" cy="435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BB490F0-3CA3-B185-E9CD-9CF1BE8E01B3}"/>
              </a:ext>
            </a:extLst>
          </p:cNvPr>
          <p:cNvSpPr txBox="1"/>
          <p:nvPr/>
        </p:nvSpPr>
        <p:spPr>
          <a:xfrm>
            <a:off x="4291755" y="580414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Strict Positive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0F997-125D-014F-1DB5-AEE18FA8A74D}"/>
              </a:ext>
            </a:extLst>
          </p:cNvPr>
          <p:cNvSpPr/>
          <p:nvPr/>
        </p:nvSpPr>
        <p:spPr>
          <a:xfrm>
            <a:off x="4799523" y="1311004"/>
            <a:ext cx="871316" cy="886096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187317-EED6-483D-0FB4-E2BFED3326BD}"/>
              </a:ext>
            </a:extLst>
          </p:cNvPr>
          <p:cNvSpPr/>
          <p:nvPr/>
        </p:nvSpPr>
        <p:spPr>
          <a:xfrm>
            <a:off x="7012292" y="1396474"/>
            <a:ext cx="823261" cy="1601252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A7CAC2-5025-676D-ABB3-67B1692DF0C8}"/>
              </a:ext>
            </a:extLst>
          </p:cNvPr>
          <p:cNvSpPr/>
          <p:nvPr/>
        </p:nvSpPr>
        <p:spPr>
          <a:xfrm>
            <a:off x="9791862" y="1373071"/>
            <a:ext cx="871316" cy="886096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A15C2-DBDA-8DC8-4E1E-D442A63F8CBE}"/>
              </a:ext>
            </a:extLst>
          </p:cNvPr>
          <p:cNvSpPr txBox="1"/>
          <p:nvPr/>
        </p:nvSpPr>
        <p:spPr>
          <a:xfrm>
            <a:off x="7012292" y="3640743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General Negative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15AB7F-33AA-4F94-14F6-B65D99AE5361}"/>
              </a:ext>
            </a:extLst>
          </p:cNvPr>
          <p:cNvSpPr txBox="1"/>
          <p:nvPr/>
        </p:nvSpPr>
        <p:spPr>
          <a:xfrm>
            <a:off x="9519267" y="509857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Strict Negative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437720-4224-927B-0722-B78C41EBE524}"/>
              </a:ext>
            </a:extLst>
          </p:cNvPr>
          <p:cNvCxnSpPr>
            <a:cxnSpLocks/>
          </p:cNvCxnSpPr>
          <p:nvPr/>
        </p:nvCxnSpPr>
        <p:spPr>
          <a:xfrm flipH="1" flipV="1">
            <a:off x="10199519" y="830930"/>
            <a:ext cx="8327" cy="435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98E776-729B-4AC3-42F0-BEF0CF7B0FD4}"/>
              </a:ext>
            </a:extLst>
          </p:cNvPr>
          <p:cNvCxnSpPr>
            <a:cxnSpLocks/>
          </p:cNvCxnSpPr>
          <p:nvPr/>
        </p:nvCxnSpPr>
        <p:spPr>
          <a:xfrm>
            <a:off x="7450198" y="2925969"/>
            <a:ext cx="113982" cy="693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D7DA03-F41B-C912-8C9C-3E74E19049BC}"/>
              </a:ext>
            </a:extLst>
          </p:cNvPr>
          <p:cNvSpPr txBox="1"/>
          <p:nvPr/>
        </p:nvSpPr>
        <p:spPr>
          <a:xfrm>
            <a:off x="5838354" y="4879667"/>
            <a:ext cx="5068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Predicate evaluation: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Keep invented clause with positive accuracy equal to 100%. </a:t>
            </a:r>
          </a:p>
        </p:txBody>
      </p:sp>
    </p:spTree>
    <p:extLst>
      <p:ext uri="{BB962C8B-B14F-4D97-AF65-F5344CB8AC3E}">
        <p14:creationId xmlns:p14="http://schemas.microsoft.com/office/powerpoint/2010/main" val="4107757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29" y="557993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A8CB21A-ABEB-AAAA-F58A-14A726008D19}"/>
              </a:ext>
            </a:extLst>
          </p:cNvPr>
          <p:cNvGrpSpPr/>
          <p:nvPr/>
        </p:nvGrpSpPr>
        <p:grpSpPr>
          <a:xfrm>
            <a:off x="1330348" y="2321366"/>
            <a:ext cx="8222797" cy="2415017"/>
            <a:chOff x="1330348" y="2321366"/>
            <a:chExt cx="8222797" cy="241501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E0070A-08A5-097B-7ADF-21BF80EF4DFA}"/>
                </a:ext>
              </a:extLst>
            </p:cNvPr>
            <p:cNvSpPr/>
            <p:nvPr/>
          </p:nvSpPr>
          <p:spPr>
            <a:xfrm>
              <a:off x="4488808" y="2460006"/>
              <a:ext cx="851263" cy="1358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Beam searched Clauses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B438E-6DE1-45E3-2959-3725B5BAE041}"/>
                </a:ext>
              </a:extLst>
            </p:cNvPr>
            <p:cNvSpPr/>
            <p:nvPr/>
          </p:nvSpPr>
          <p:spPr>
            <a:xfrm>
              <a:off x="6017064" y="2321366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Clauses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3FCC9A-ACAB-60A0-32C9-007AB21F20ED}"/>
                </a:ext>
              </a:extLst>
            </p:cNvPr>
            <p:cNvSpPr/>
            <p:nvPr/>
          </p:nvSpPr>
          <p:spPr>
            <a:xfrm>
              <a:off x="7953199" y="2472341"/>
              <a:ext cx="851263" cy="141666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7312689-7B55-C20C-9B18-A75BA3503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046" y="289761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5DAF8D-7F55-04BE-7658-978E1E2DC186}"/>
                </a:ext>
              </a:extLst>
            </p:cNvPr>
            <p:cNvCxnSpPr>
              <a:cxnSpLocks/>
            </p:cNvCxnSpPr>
            <p:nvPr/>
          </p:nvCxnSpPr>
          <p:spPr>
            <a:xfrm>
              <a:off x="8804462" y="3190613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D9E762-3E20-CF5A-4DBA-6EEDD73A7FD9}"/>
                </a:ext>
              </a:extLst>
            </p:cNvPr>
            <p:cNvCxnSpPr>
              <a:cxnSpLocks/>
            </p:cNvCxnSpPr>
            <p:nvPr/>
          </p:nvCxnSpPr>
          <p:spPr>
            <a:xfrm>
              <a:off x="5501349" y="2689392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884774-BD0B-7EF2-09BE-302B74426EBC}"/>
                </a:ext>
              </a:extLst>
            </p:cNvPr>
            <p:cNvCxnSpPr>
              <a:cxnSpLocks/>
            </p:cNvCxnSpPr>
            <p:nvPr/>
          </p:nvCxnSpPr>
          <p:spPr>
            <a:xfrm>
              <a:off x="7191664" y="2640972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row: U-Turn 31">
              <a:extLst>
                <a:ext uri="{FF2B5EF4-FFF2-40B4-BE49-F238E27FC236}">
                  <a16:creationId xmlns:a16="http://schemas.microsoft.com/office/drawing/2014/main" id="{7BECF8B5-D04E-FF64-2509-121D672BC08E}"/>
                </a:ext>
              </a:extLst>
            </p:cNvPr>
            <p:cNvSpPr/>
            <p:nvPr/>
          </p:nvSpPr>
          <p:spPr>
            <a:xfrm rot="10800000">
              <a:off x="8160164" y="3970506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F6B4-EB1E-860C-739E-06B2963664C5}"/>
                </a:ext>
              </a:extLst>
            </p:cNvPr>
            <p:cNvSpPr txBox="1"/>
            <p:nvPr/>
          </p:nvSpPr>
          <p:spPr>
            <a:xfrm>
              <a:off x="8321123" y="4490162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train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CCD0B403-BD5C-B873-6633-6DE6980143AD}"/>
                </a:ext>
              </a:extLst>
            </p:cNvPr>
            <p:cNvCxnSpPr>
              <a:cxnSpLocks/>
              <a:stCxn id="4" idx="0"/>
              <a:endCxn id="8" idx="0"/>
            </p:cNvCxnSpPr>
            <p:nvPr/>
          </p:nvCxnSpPr>
          <p:spPr>
            <a:xfrm rot="16200000" flipH="1">
              <a:off x="6640467" y="733978"/>
              <a:ext cx="12335" cy="3464391"/>
            </a:xfrm>
            <a:prstGeom prst="bentConnector3">
              <a:avLst>
                <a:gd name="adj1" fmla="val -18532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67729-F8CC-4700-5E1A-E55C06293D1D}"/>
                </a:ext>
              </a:extLst>
            </p:cNvPr>
            <p:cNvSpPr/>
            <p:nvPr/>
          </p:nvSpPr>
          <p:spPr>
            <a:xfrm>
              <a:off x="6024851" y="3088901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Predicates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EF2A88C-BEF4-B843-12EC-15FEB85B2E99}"/>
                </a:ext>
              </a:extLst>
            </p:cNvPr>
            <p:cNvCxnSpPr>
              <a:cxnSpLocks/>
            </p:cNvCxnSpPr>
            <p:nvPr/>
          </p:nvCxnSpPr>
          <p:spPr>
            <a:xfrm>
              <a:off x="7193817" y="3346971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F94087-F6F8-B816-B49D-7C2252D19C21}"/>
                </a:ext>
              </a:extLst>
            </p:cNvPr>
            <p:cNvSpPr txBox="1"/>
            <p:nvPr/>
          </p:nvSpPr>
          <p:spPr>
            <a:xfrm>
              <a:off x="1804687" y="3527532"/>
              <a:ext cx="770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Update Language</a:t>
              </a:r>
            </a:p>
          </p:txBody>
        </p:sp>
        <p:cxnSp>
          <p:nvCxnSpPr>
            <p:cNvPr id="26" name="Connector: Elbow 36">
              <a:extLst>
                <a:ext uri="{FF2B5EF4-FFF2-40B4-BE49-F238E27FC236}">
                  <a16:creationId xmlns:a16="http://schemas.microsoft.com/office/drawing/2014/main" id="{32DC086B-5B77-98DC-2239-62CB908906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21636" y="3497497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FB5295-5DC7-F2A0-9BB1-3A7515742613}"/>
                </a:ext>
              </a:extLst>
            </p:cNvPr>
            <p:cNvSpPr txBox="1"/>
            <p:nvPr/>
          </p:nvSpPr>
          <p:spPr>
            <a:xfrm>
              <a:off x="7131424" y="3604476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Eval. Score</a:t>
              </a:r>
            </a:p>
          </p:txBody>
        </p:sp>
        <p:cxnSp>
          <p:nvCxnSpPr>
            <p:cNvPr id="51" name="Connector: Elbow 36">
              <a:extLst>
                <a:ext uri="{FF2B5EF4-FFF2-40B4-BE49-F238E27FC236}">
                  <a16:creationId xmlns:a16="http://schemas.microsoft.com/office/drawing/2014/main" id="{0C74E3CB-B73B-9F25-8229-61D250401226}"/>
                </a:ext>
              </a:extLst>
            </p:cNvPr>
            <p:cNvCxnSpPr>
              <a:cxnSpLocks/>
              <a:stCxn id="14" idx="2"/>
              <a:endCxn id="78" idx="2"/>
            </p:cNvCxnSpPr>
            <p:nvPr/>
          </p:nvCxnSpPr>
          <p:spPr>
            <a:xfrm rot="5400000" flipH="1">
              <a:off x="3931836" y="1180805"/>
              <a:ext cx="386334" cy="4738046"/>
            </a:xfrm>
            <a:prstGeom prst="bentConnector3">
              <a:avLst>
                <a:gd name="adj1" fmla="val -11486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CB6719-258A-37E9-7F86-68149F397D92}"/>
                </a:ext>
              </a:extLst>
            </p:cNvPr>
            <p:cNvSpPr txBox="1"/>
            <p:nvPr/>
          </p:nvSpPr>
          <p:spPr>
            <a:xfrm>
              <a:off x="5505317" y="4244775"/>
              <a:ext cx="10390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Good Predicates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547D960-7A20-562B-CBC6-E935442E3D2C}"/>
                </a:ext>
              </a:extLst>
            </p:cNvPr>
            <p:cNvSpPr/>
            <p:nvPr/>
          </p:nvSpPr>
          <p:spPr>
            <a:xfrm>
              <a:off x="1330348" y="2450764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Images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3C779CA-FE66-F812-6D49-203F094516E7}"/>
                </a:ext>
              </a:extLst>
            </p:cNvPr>
            <p:cNvSpPr/>
            <p:nvPr/>
          </p:nvSpPr>
          <p:spPr>
            <a:xfrm>
              <a:off x="1330348" y="2947161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Languages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C24FACE-FCBC-FE43-193B-96CAE9009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4025" y="290897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BE776D9-9FCE-CC94-6A4F-ABAACBCB95F2}"/>
                </a:ext>
              </a:extLst>
            </p:cNvPr>
            <p:cNvSpPr/>
            <p:nvPr/>
          </p:nvSpPr>
          <p:spPr>
            <a:xfrm>
              <a:off x="2926011" y="2689392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Generator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EF25D36-1A87-0BAC-412E-648881F450C8}"/>
                </a:ext>
              </a:extLst>
            </p:cNvPr>
            <p:cNvCxnSpPr>
              <a:cxnSpLocks/>
            </p:cNvCxnSpPr>
            <p:nvPr/>
          </p:nvCxnSpPr>
          <p:spPr>
            <a:xfrm>
              <a:off x="5458163" y="3373193"/>
              <a:ext cx="3988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250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24" y="198434"/>
            <a:ext cx="10515600" cy="1325563"/>
          </a:xfrm>
        </p:spPr>
        <p:txBody>
          <a:bodyPr/>
          <a:lstStyle/>
          <a:p>
            <a:r>
              <a:rPr lang="en-US" dirty="0"/>
              <a:t>Predicate Invention Evaluation Flow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34638D6-ED44-2082-29A7-2330B11B2C6D}"/>
              </a:ext>
            </a:extLst>
          </p:cNvPr>
          <p:cNvGrpSpPr/>
          <p:nvPr/>
        </p:nvGrpSpPr>
        <p:grpSpPr>
          <a:xfrm>
            <a:off x="1173650" y="1871206"/>
            <a:ext cx="7923096" cy="3424061"/>
            <a:chOff x="1316868" y="1793669"/>
            <a:chExt cx="7923096" cy="342406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74981AE0-8924-4CCB-D300-B87F803DA7E1}"/>
                </a:ext>
              </a:extLst>
            </p:cNvPr>
            <p:cNvGrpSpPr/>
            <p:nvPr/>
          </p:nvGrpSpPr>
          <p:grpSpPr>
            <a:xfrm>
              <a:off x="1316868" y="2196804"/>
              <a:ext cx="6325714" cy="2774705"/>
              <a:chOff x="1894181" y="1417071"/>
              <a:chExt cx="6325714" cy="277470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61A92EF-BBE5-981D-20D8-90EFDFF15D03}"/>
                  </a:ext>
                </a:extLst>
              </p:cNvPr>
              <p:cNvSpPr/>
              <p:nvPr/>
            </p:nvSpPr>
            <p:spPr>
              <a:xfrm>
                <a:off x="4953226" y="2497730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Clauses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2B9455-F457-EB71-0175-DA8B8C276C7F}"/>
                  </a:ext>
                </a:extLst>
              </p:cNvPr>
              <p:cNvSpPr/>
              <p:nvPr/>
            </p:nvSpPr>
            <p:spPr>
              <a:xfrm>
                <a:off x="6730685" y="1417071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Sufficient Clauses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6CCE5C-DB97-6E78-3F24-1A5BB089E8D5}"/>
                  </a:ext>
                </a:extLst>
              </p:cNvPr>
              <p:cNvSpPr/>
              <p:nvPr/>
            </p:nvSpPr>
            <p:spPr>
              <a:xfrm>
                <a:off x="6853604" y="3589328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Necessary Clauses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7F3ACE-87B2-87D4-CDE2-4CC72376DF3D}"/>
                  </a:ext>
                </a:extLst>
              </p:cNvPr>
              <p:cNvSpPr/>
              <p:nvPr/>
            </p:nvSpPr>
            <p:spPr>
              <a:xfrm>
                <a:off x="1894181" y="2497729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Sufficient and Necessary Clauses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729C8F-B781-2A41-4389-2EE710CDE609}"/>
                  </a:ext>
                </a:extLst>
              </p:cNvPr>
              <p:cNvSpPr txBox="1"/>
              <p:nvPr/>
            </p:nvSpPr>
            <p:spPr>
              <a:xfrm>
                <a:off x="5198927" y="1737684"/>
                <a:ext cx="68761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extend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A446F4-66D6-4404-1F87-18064F5DA0F0}"/>
                  </a:ext>
                </a:extLst>
              </p:cNvPr>
              <p:cNvSpPr txBox="1"/>
              <p:nvPr/>
            </p:nvSpPr>
            <p:spPr>
              <a:xfrm>
                <a:off x="5481490" y="3736011"/>
                <a:ext cx="5602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cluster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C2CE052-C790-91F7-DC79-2A33D3EBF97B}"/>
                  </a:ext>
                </a:extLst>
              </p:cNvPr>
              <p:cNvCxnSpPr>
                <a:cxnSpLocks/>
                <a:endCxn id="9" idx="3"/>
              </p:cNvCxnSpPr>
              <p:nvPr/>
            </p:nvCxnSpPr>
            <p:spPr>
              <a:xfrm flipH="1">
                <a:off x="3260472" y="2798953"/>
                <a:ext cx="169275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D268CD-6F7C-4CB1-9AC5-A6639A93AB3B}"/>
                  </a:ext>
                </a:extLst>
              </p:cNvPr>
              <p:cNvSpPr txBox="1"/>
              <p:nvPr/>
            </p:nvSpPr>
            <p:spPr>
              <a:xfrm>
                <a:off x="6569827" y="2337727"/>
                <a:ext cx="5602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cluster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9CB7EA6-08E3-EE78-0C45-F23C47B36629}"/>
                  </a:ext>
                </a:extLst>
              </p:cNvPr>
              <p:cNvSpPr txBox="1"/>
              <p:nvPr/>
            </p:nvSpPr>
            <p:spPr>
              <a:xfrm>
                <a:off x="6622234" y="3164993"/>
                <a:ext cx="6794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extend</a:t>
                </a:r>
              </a:p>
            </p:txBody>
          </p:sp>
          <p:cxnSp>
            <p:nvCxnSpPr>
              <p:cNvPr id="100" name="Curved Connector 99">
                <a:extLst>
                  <a:ext uri="{FF2B5EF4-FFF2-40B4-BE49-F238E27FC236}">
                    <a16:creationId xmlns:a16="http://schemas.microsoft.com/office/drawing/2014/main" id="{2B655267-3BC7-1E2F-669F-BE4A3722F77E}"/>
                  </a:ext>
                </a:extLst>
              </p:cNvPr>
              <p:cNvCxnSpPr>
                <a:stCxn id="4" idx="0"/>
                <a:endCxn id="7" idx="1"/>
              </p:cNvCxnSpPr>
              <p:nvPr/>
            </p:nvCxnSpPr>
            <p:spPr>
              <a:xfrm rot="5400000" flipH="1" flipV="1">
                <a:off x="5793811" y="1560857"/>
                <a:ext cx="779435" cy="1094313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Curved Connector 101">
                <a:extLst>
                  <a:ext uri="{FF2B5EF4-FFF2-40B4-BE49-F238E27FC236}">
                    <a16:creationId xmlns:a16="http://schemas.microsoft.com/office/drawing/2014/main" id="{ADA599BF-A25B-4AE9-24AB-C1934257C949}"/>
                  </a:ext>
                </a:extLst>
              </p:cNvPr>
              <p:cNvCxnSpPr>
                <a:cxnSpLocks/>
                <a:stCxn id="7" idx="2"/>
                <a:endCxn id="4" idx="3"/>
              </p:cNvCxnSpPr>
              <p:nvPr/>
            </p:nvCxnSpPr>
            <p:spPr>
              <a:xfrm rot="5400000">
                <a:off x="6476957" y="1862079"/>
                <a:ext cx="779435" cy="1094314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Curved Connector 104">
                <a:extLst>
                  <a:ext uri="{FF2B5EF4-FFF2-40B4-BE49-F238E27FC236}">
                    <a16:creationId xmlns:a16="http://schemas.microsoft.com/office/drawing/2014/main" id="{B7AB61ED-44A7-C6B1-8595-0A62CE6D3DA7}"/>
                  </a:ext>
                </a:extLst>
              </p:cNvPr>
              <p:cNvCxnSpPr>
                <a:cxnSpLocks/>
                <a:stCxn id="4" idx="2"/>
                <a:endCxn id="8" idx="1"/>
              </p:cNvCxnSpPr>
              <p:nvPr/>
            </p:nvCxnSpPr>
            <p:spPr>
              <a:xfrm rot="16200000" flipH="1">
                <a:off x="5849801" y="2886749"/>
                <a:ext cx="790374" cy="1217232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Curved Connector 107">
                <a:extLst>
                  <a:ext uri="{FF2B5EF4-FFF2-40B4-BE49-F238E27FC236}">
                    <a16:creationId xmlns:a16="http://schemas.microsoft.com/office/drawing/2014/main" id="{7A672106-4295-CD44-ABA5-7C5A2156D51E}"/>
                  </a:ext>
                </a:extLst>
              </p:cNvPr>
              <p:cNvCxnSpPr>
                <a:cxnSpLocks/>
                <a:stCxn id="8" idx="0"/>
                <a:endCxn id="4" idx="3"/>
              </p:cNvCxnSpPr>
              <p:nvPr/>
            </p:nvCxnSpPr>
            <p:spPr>
              <a:xfrm rot="16200000" flipV="1">
                <a:off x="6532947" y="2585524"/>
                <a:ext cx="790374" cy="1217233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3" name="Curved Connector 152">
              <a:extLst>
                <a:ext uri="{FF2B5EF4-FFF2-40B4-BE49-F238E27FC236}">
                  <a16:creationId xmlns:a16="http://schemas.microsoft.com/office/drawing/2014/main" id="{10791A51-9659-81C0-7A10-134E7C100E30}"/>
                </a:ext>
              </a:extLst>
            </p:cNvPr>
            <p:cNvCxnSpPr>
              <a:cxnSpLocks/>
              <a:stCxn id="7" idx="3"/>
              <a:endCxn id="7" idx="0"/>
            </p:cNvCxnSpPr>
            <p:nvPr/>
          </p:nvCxnSpPr>
          <p:spPr>
            <a:xfrm flipH="1" flipV="1">
              <a:off x="6836518" y="2196804"/>
              <a:ext cx="683145" cy="301224"/>
            </a:xfrm>
            <a:prstGeom prst="curvedConnector4">
              <a:avLst>
                <a:gd name="adj1" fmla="val -80230"/>
                <a:gd name="adj2" fmla="val 329499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8E3E36F-2E30-3084-B34C-9D9C71A3A4E2}"/>
                </a:ext>
              </a:extLst>
            </p:cNvPr>
            <p:cNvSpPr txBox="1"/>
            <p:nvPr/>
          </p:nvSpPr>
          <p:spPr>
            <a:xfrm>
              <a:off x="8178226" y="1793669"/>
              <a:ext cx="6876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extend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D1F7A96-3AF6-1DDA-A1DD-46598F05465A}"/>
                </a:ext>
              </a:extLst>
            </p:cNvPr>
            <p:cNvSpPr txBox="1"/>
            <p:nvPr/>
          </p:nvSpPr>
          <p:spPr>
            <a:xfrm>
              <a:off x="8552348" y="4971509"/>
              <a:ext cx="6876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cluster</a:t>
              </a:r>
            </a:p>
          </p:txBody>
        </p:sp>
        <p:cxnSp>
          <p:nvCxnSpPr>
            <p:cNvPr id="162" name="Curved Connector 161">
              <a:extLst>
                <a:ext uri="{FF2B5EF4-FFF2-40B4-BE49-F238E27FC236}">
                  <a16:creationId xmlns:a16="http://schemas.microsoft.com/office/drawing/2014/main" id="{AC511B0C-A3A4-26E3-9F54-98B0F2C37CFB}"/>
                </a:ext>
              </a:extLst>
            </p:cNvPr>
            <p:cNvCxnSpPr>
              <a:cxnSpLocks/>
              <a:stCxn id="8" idx="2"/>
              <a:endCxn id="8" idx="3"/>
            </p:cNvCxnSpPr>
            <p:nvPr/>
          </p:nvCxnSpPr>
          <p:spPr>
            <a:xfrm rot="5400000" flipH="1" flipV="1">
              <a:off x="7150397" y="4479324"/>
              <a:ext cx="301224" cy="683145"/>
            </a:xfrm>
            <a:prstGeom prst="curvedConnector4">
              <a:avLst>
                <a:gd name="adj1" fmla="val -240472"/>
                <a:gd name="adj2" fmla="val 210871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4963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58" y="325391"/>
            <a:ext cx="10515600" cy="293675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Predicate Invention Evaluation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A92EF-BBE5-981D-20D8-90EFDFF15D03}"/>
              </a:ext>
            </a:extLst>
          </p:cNvPr>
          <p:cNvSpPr/>
          <p:nvPr/>
        </p:nvSpPr>
        <p:spPr>
          <a:xfrm>
            <a:off x="4310998" y="3428072"/>
            <a:ext cx="1366291" cy="60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B9455-F457-EB71-0175-DA8B8C276C7F}"/>
              </a:ext>
            </a:extLst>
          </p:cNvPr>
          <p:cNvSpPr/>
          <p:nvPr/>
        </p:nvSpPr>
        <p:spPr>
          <a:xfrm>
            <a:off x="5632358" y="2003842"/>
            <a:ext cx="1366291" cy="60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Sufficient Clauses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7F3ACE-87B2-87D4-CDE2-4CC72376DF3D}"/>
              </a:ext>
            </a:extLst>
          </p:cNvPr>
          <p:cNvSpPr/>
          <p:nvPr/>
        </p:nvSpPr>
        <p:spPr>
          <a:xfrm>
            <a:off x="4266067" y="5343730"/>
            <a:ext cx="1366291" cy="60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Sufficient and Necessary Clauses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729C8F-B781-2A41-4389-2EE710CDE609}"/>
              </a:ext>
            </a:extLst>
          </p:cNvPr>
          <p:cNvSpPr txBox="1"/>
          <p:nvPr/>
        </p:nvSpPr>
        <p:spPr>
          <a:xfrm>
            <a:off x="4355928" y="2877708"/>
            <a:ext cx="687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extend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D268CD-6F7C-4CB1-9AC5-A6639A93AB3B}"/>
              </a:ext>
            </a:extLst>
          </p:cNvPr>
          <p:cNvSpPr txBox="1"/>
          <p:nvPr/>
        </p:nvSpPr>
        <p:spPr>
          <a:xfrm>
            <a:off x="7031592" y="1937765"/>
            <a:ext cx="560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cluster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CB7EA6-08E3-EE78-0C45-F23C47B36629}"/>
              </a:ext>
            </a:extLst>
          </p:cNvPr>
          <p:cNvSpPr txBox="1"/>
          <p:nvPr/>
        </p:nvSpPr>
        <p:spPr>
          <a:xfrm>
            <a:off x="5071603" y="2719120"/>
            <a:ext cx="679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extend</a:t>
            </a:r>
          </a:p>
        </p:txBody>
      </p: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2B655267-3BC7-1E2F-669F-BE4A3722F77E}"/>
              </a:ext>
            </a:extLst>
          </p:cNvPr>
          <p:cNvCxnSpPr>
            <a:stCxn id="4" idx="0"/>
            <a:endCxn id="7" idx="1"/>
          </p:cNvCxnSpPr>
          <p:nvPr/>
        </p:nvCxnSpPr>
        <p:spPr>
          <a:xfrm rot="5400000" flipH="1" flipV="1">
            <a:off x="4751748" y="2547462"/>
            <a:ext cx="1123006" cy="638214"/>
          </a:xfrm>
          <a:prstGeom prst="curvedConnector2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ADA599BF-A25B-4AE9-24AB-C1934257C949}"/>
              </a:ext>
            </a:extLst>
          </p:cNvPr>
          <p:cNvCxnSpPr>
            <a:cxnSpLocks/>
            <a:stCxn id="7" idx="3"/>
            <a:endCxn id="74" idx="1"/>
          </p:cNvCxnSpPr>
          <p:nvPr/>
        </p:nvCxnSpPr>
        <p:spPr>
          <a:xfrm flipV="1">
            <a:off x="6998649" y="2263340"/>
            <a:ext cx="679481" cy="41726"/>
          </a:xfrm>
          <a:prstGeom prst="curvedConnector3">
            <a:avLst>
              <a:gd name="adj1" fmla="val 50000"/>
            </a:avLst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B7AB61ED-44A7-C6B1-8595-0A62CE6D3DA7}"/>
              </a:ext>
            </a:extLst>
          </p:cNvPr>
          <p:cNvCxnSpPr>
            <a:cxnSpLocks/>
            <a:stCxn id="4" idx="0"/>
            <a:endCxn id="15" idx="3"/>
          </p:cNvCxnSpPr>
          <p:nvPr/>
        </p:nvCxnSpPr>
        <p:spPr>
          <a:xfrm rot="16200000" flipV="1">
            <a:off x="3974420" y="2408348"/>
            <a:ext cx="1031541" cy="1007908"/>
          </a:xfrm>
          <a:prstGeom prst="curvedConnector2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Curved Connector 161">
            <a:extLst>
              <a:ext uri="{FF2B5EF4-FFF2-40B4-BE49-F238E27FC236}">
                <a16:creationId xmlns:a16="http://schemas.microsoft.com/office/drawing/2014/main" id="{AC511B0C-A3A4-26E3-9F54-98B0F2C37CFB}"/>
              </a:ext>
            </a:extLst>
          </p:cNvPr>
          <p:cNvCxnSpPr>
            <a:cxnSpLocks/>
            <a:stCxn id="15" idx="1"/>
            <a:endCxn id="4" idx="1"/>
          </p:cNvCxnSpPr>
          <p:nvPr/>
        </p:nvCxnSpPr>
        <p:spPr>
          <a:xfrm rot="10800000" flipH="1" flipV="1">
            <a:off x="2619944" y="2396530"/>
            <a:ext cx="1691053" cy="1332765"/>
          </a:xfrm>
          <a:prstGeom prst="curvedConnector3">
            <a:avLst>
              <a:gd name="adj1" fmla="val -13518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07FA8A-DC27-9FC9-88E7-AA72FA9270F5}"/>
              </a:ext>
            </a:extLst>
          </p:cNvPr>
          <p:cNvSpPr txBox="1"/>
          <p:nvPr/>
        </p:nvSpPr>
        <p:spPr>
          <a:xfrm>
            <a:off x="4997808" y="4466841"/>
            <a:ext cx="679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extend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FF8D9CD6-0D16-ED2B-C9A5-AD4BD79E9F62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5400000">
            <a:off x="4315074" y="4664660"/>
            <a:ext cx="1313210" cy="4493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AEB451-F5AE-AE5A-8969-5051BE0912B1}"/>
              </a:ext>
            </a:extLst>
          </p:cNvPr>
          <p:cNvSpPr txBox="1"/>
          <p:nvPr/>
        </p:nvSpPr>
        <p:spPr>
          <a:xfrm>
            <a:off x="4383987" y="1856732"/>
            <a:ext cx="687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extend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083B37-9260-E118-9C5B-F1A694202E0F}"/>
              </a:ext>
            </a:extLst>
          </p:cNvPr>
          <p:cNvSpPr/>
          <p:nvPr/>
        </p:nvSpPr>
        <p:spPr>
          <a:xfrm>
            <a:off x="2619945" y="2095307"/>
            <a:ext cx="1366291" cy="60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Necessary Clauses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CA294EA-8FF6-D54B-4D7A-E178A0305EF5}"/>
              </a:ext>
            </a:extLst>
          </p:cNvPr>
          <p:cNvSpPr/>
          <p:nvPr/>
        </p:nvSpPr>
        <p:spPr>
          <a:xfrm>
            <a:off x="7678130" y="1962116"/>
            <a:ext cx="1366291" cy="60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New Predicate</a:t>
            </a:r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30BACD5D-7F6A-3E3D-7793-F45F880006FE}"/>
              </a:ext>
            </a:extLst>
          </p:cNvPr>
          <p:cNvCxnSpPr>
            <a:cxnSpLocks/>
            <a:stCxn id="74" idx="2"/>
            <a:endCxn id="4" idx="3"/>
          </p:cNvCxnSpPr>
          <p:nvPr/>
        </p:nvCxnSpPr>
        <p:spPr>
          <a:xfrm rot="5400000">
            <a:off x="6436917" y="1804937"/>
            <a:ext cx="1164732" cy="2683987"/>
          </a:xfrm>
          <a:prstGeom prst="curvedConnector2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C176877A-5402-3736-61B9-2D171F4904FF}"/>
              </a:ext>
            </a:extLst>
          </p:cNvPr>
          <p:cNvCxnSpPr>
            <a:cxnSpLocks/>
            <a:stCxn id="4" idx="0"/>
            <a:endCxn id="110" idx="2"/>
          </p:cNvCxnSpPr>
          <p:nvPr/>
        </p:nvCxnSpPr>
        <p:spPr>
          <a:xfrm rot="16200000" flipV="1">
            <a:off x="4081788" y="2515715"/>
            <a:ext cx="1802248" cy="224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5950874-E4C5-94C5-21DB-4E357E61E056}"/>
              </a:ext>
            </a:extLst>
          </p:cNvPr>
          <p:cNvSpPr/>
          <p:nvPr/>
        </p:nvSpPr>
        <p:spPr>
          <a:xfrm>
            <a:off x="4288533" y="1023376"/>
            <a:ext cx="1366291" cy="60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12" name="Curved Connector 111">
            <a:extLst>
              <a:ext uri="{FF2B5EF4-FFF2-40B4-BE49-F238E27FC236}">
                <a16:creationId xmlns:a16="http://schemas.microsoft.com/office/drawing/2014/main" id="{D87CE019-56BF-E019-E8C7-08DD98256CE9}"/>
              </a:ext>
            </a:extLst>
          </p:cNvPr>
          <p:cNvCxnSpPr>
            <a:cxnSpLocks/>
            <a:stCxn id="110" idx="3"/>
            <a:endCxn id="74" idx="0"/>
          </p:cNvCxnSpPr>
          <p:nvPr/>
        </p:nvCxnSpPr>
        <p:spPr>
          <a:xfrm>
            <a:off x="5654824" y="1324600"/>
            <a:ext cx="2706452" cy="637516"/>
          </a:xfrm>
          <a:prstGeom prst="curvedConnector2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A4697AA2-19F5-EF1F-8AD5-8E5FA50E002C}"/>
              </a:ext>
            </a:extLst>
          </p:cNvPr>
          <p:cNvSpPr txBox="1"/>
          <p:nvPr/>
        </p:nvSpPr>
        <p:spPr>
          <a:xfrm>
            <a:off x="6537178" y="1098260"/>
            <a:ext cx="560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249551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65" y="200038"/>
            <a:ext cx="10515600" cy="1325563"/>
          </a:xfrm>
        </p:spPr>
        <p:txBody>
          <a:bodyPr/>
          <a:lstStyle/>
          <a:p>
            <a:r>
              <a:rPr lang="en-US" dirty="0"/>
              <a:t>Predicate Invention Evaluation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A92EF-BBE5-981D-20D8-90EFDFF15D03}"/>
              </a:ext>
            </a:extLst>
          </p:cNvPr>
          <p:cNvSpPr/>
          <p:nvPr/>
        </p:nvSpPr>
        <p:spPr>
          <a:xfrm>
            <a:off x="8182518" y="1258589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729C8F-B781-2A41-4389-2EE710CDE609}"/>
              </a:ext>
            </a:extLst>
          </p:cNvPr>
          <p:cNvSpPr txBox="1"/>
          <p:nvPr/>
        </p:nvSpPr>
        <p:spPr>
          <a:xfrm>
            <a:off x="8973644" y="1722584"/>
            <a:ext cx="1023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Extend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07FA8A-DC27-9FC9-88E7-AA72FA9270F5}"/>
              </a:ext>
            </a:extLst>
          </p:cNvPr>
          <p:cNvSpPr txBox="1"/>
          <p:nvPr/>
        </p:nvSpPr>
        <p:spPr>
          <a:xfrm>
            <a:off x="8973644" y="2393388"/>
            <a:ext cx="1654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Remove conflict, duplicate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6A57C5-BD76-6C27-7716-2E3FEDE2166C}"/>
              </a:ext>
            </a:extLst>
          </p:cNvPr>
          <p:cNvSpPr/>
          <p:nvPr/>
        </p:nvSpPr>
        <p:spPr>
          <a:xfrm>
            <a:off x="8193350" y="2700468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95D02E-1D49-4E9A-F966-120BB0251734}"/>
              </a:ext>
            </a:extLst>
          </p:cNvPr>
          <p:cNvCxnSpPr>
            <a:cxnSpLocks/>
            <a:stCxn id="4" idx="2"/>
            <a:endCxn id="104" idx="0"/>
          </p:cNvCxnSpPr>
          <p:nvPr/>
        </p:nvCxnSpPr>
        <p:spPr>
          <a:xfrm flipH="1">
            <a:off x="8765121" y="1617375"/>
            <a:ext cx="4" cy="38629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6C0D1-0AD4-ED09-C6C6-9A8615CA3A96}"/>
              </a:ext>
            </a:extLst>
          </p:cNvPr>
          <p:cNvSpPr/>
          <p:nvPr/>
        </p:nvSpPr>
        <p:spPr>
          <a:xfrm>
            <a:off x="8193349" y="3433476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41940D-07DC-1531-1C10-2FC6255190F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8775956" y="3059254"/>
            <a:ext cx="1" cy="37422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783040E-B52D-4797-ADE4-DD5BC54F3918}"/>
              </a:ext>
            </a:extLst>
          </p:cNvPr>
          <p:cNvSpPr/>
          <p:nvPr/>
        </p:nvSpPr>
        <p:spPr>
          <a:xfrm>
            <a:off x="8192678" y="4102154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 Scores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0F3B27-9251-1B7C-2A4E-61A3B2ACEC6A}"/>
              </a:ext>
            </a:extLst>
          </p:cNvPr>
          <p:cNvGrpSpPr/>
          <p:nvPr/>
        </p:nvGrpSpPr>
        <p:grpSpPr>
          <a:xfrm>
            <a:off x="270909" y="1863142"/>
            <a:ext cx="5758143" cy="3075929"/>
            <a:chOff x="2668298" y="2273922"/>
            <a:chExt cx="5758143" cy="307592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436949F-156B-0978-05E2-FF6434383F54}"/>
                </a:ext>
              </a:extLst>
            </p:cNvPr>
            <p:cNvGrpSpPr/>
            <p:nvPr/>
          </p:nvGrpSpPr>
          <p:grpSpPr>
            <a:xfrm>
              <a:off x="2668298" y="2273922"/>
              <a:ext cx="5758143" cy="2774705"/>
              <a:chOff x="4375913" y="2196804"/>
              <a:chExt cx="5758143" cy="2774705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4EBE5C2-6988-0864-6356-2A30CD998B45}"/>
                  </a:ext>
                </a:extLst>
              </p:cNvPr>
              <p:cNvGrpSpPr/>
              <p:nvPr/>
            </p:nvGrpSpPr>
            <p:grpSpPr>
              <a:xfrm>
                <a:off x="4375913" y="2196804"/>
                <a:ext cx="5758143" cy="2774705"/>
                <a:chOff x="4953226" y="1417071"/>
                <a:chExt cx="5758143" cy="2774705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C539BD6-D25C-5176-321E-CDD27FE7ED4C}"/>
                    </a:ext>
                  </a:extLst>
                </p:cNvPr>
                <p:cNvSpPr/>
                <p:nvPr/>
              </p:nvSpPr>
              <p:spPr>
                <a:xfrm>
                  <a:off x="4953226" y="2497730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Clauses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7EA639C-7FF7-E6B5-5D7E-452B470D8D9A}"/>
                    </a:ext>
                  </a:extLst>
                </p:cNvPr>
                <p:cNvSpPr/>
                <p:nvPr/>
              </p:nvSpPr>
              <p:spPr>
                <a:xfrm>
                  <a:off x="6730685" y="1417071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Sufficient Clauses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5586F40-66FA-9F64-AFFC-860E96EB4A21}"/>
                    </a:ext>
                  </a:extLst>
                </p:cNvPr>
                <p:cNvSpPr/>
                <p:nvPr/>
              </p:nvSpPr>
              <p:spPr>
                <a:xfrm>
                  <a:off x="6853604" y="3589328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Necessary Clauses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E013017-B30F-D9A4-C9F8-A7736516AB44}"/>
                    </a:ext>
                  </a:extLst>
                </p:cNvPr>
                <p:cNvSpPr/>
                <p:nvPr/>
              </p:nvSpPr>
              <p:spPr>
                <a:xfrm>
                  <a:off x="9345078" y="2523666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Sufficient and Necessary Clauses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344DA90-2023-3517-6965-8B7AD366FBA3}"/>
                    </a:ext>
                  </a:extLst>
                </p:cNvPr>
                <p:cNvSpPr txBox="1"/>
                <p:nvPr/>
              </p:nvSpPr>
              <p:spPr>
                <a:xfrm>
                  <a:off x="5975709" y="2013079"/>
                  <a:ext cx="68761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extend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B117E60-466F-CC33-147D-9BB91F898741}"/>
                    </a:ext>
                  </a:extLst>
                </p:cNvPr>
                <p:cNvSpPr txBox="1"/>
                <p:nvPr/>
              </p:nvSpPr>
              <p:spPr>
                <a:xfrm>
                  <a:off x="6083492" y="3498122"/>
                  <a:ext cx="56022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cluster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D81F571-90AC-0E4E-19D7-9E772BDF06A4}"/>
                    </a:ext>
                  </a:extLst>
                </p:cNvPr>
                <p:cNvSpPr txBox="1"/>
                <p:nvPr/>
              </p:nvSpPr>
              <p:spPr>
                <a:xfrm>
                  <a:off x="8711161" y="1979556"/>
                  <a:ext cx="56022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cluster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0148FAF-66CB-E48C-0346-9F6DA6CEA948}"/>
                    </a:ext>
                  </a:extLst>
                </p:cNvPr>
                <p:cNvSpPr txBox="1"/>
                <p:nvPr/>
              </p:nvSpPr>
              <p:spPr>
                <a:xfrm>
                  <a:off x="7623716" y="3164993"/>
                  <a:ext cx="67948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extend</a:t>
                  </a:r>
                </a:p>
              </p:txBody>
            </p:sp>
            <p:cxnSp>
              <p:nvCxnSpPr>
                <p:cNvPr id="39" name="Curved Connector 38">
                  <a:extLst>
                    <a:ext uri="{FF2B5EF4-FFF2-40B4-BE49-F238E27FC236}">
                      <a16:creationId xmlns:a16="http://schemas.microsoft.com/office/drawing/2014/main" id="{5DDCD851-B216-40E3-6385-8C9C834D23EC}"/>
                    </a:ext>
                  </a:extLst>
                </p:cNvPr>
                <p:cNvCxnSpPr>
                  <a:stCxn id="28" idx="0"/>
                  <a:endCxn id="29" idx="1"/>
                </p:cNvCxnSpPr>
                <p:nvPr/>
              </p:nvCxnSpPr>
              <p:spPr>
                <a:xfrm rot="5400000" flipH="1" flipV="1">
                  <a:off x="5793811" y="1560857"/>
                  <a:ext cx="779435" cy="1094313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urved Connector 39">
                  <a:extLst>
                    <a:ext uri="{FF2B5EF4-FFF2-40B4-BE49-F238E27FC236}">
                      <a16:creationId xmlns:a16="http://schemas.microsoft.com/office/drawing/2014/main" id="{A00FFB7C-9AFE-A971-793F-FCFA13B8132F}"/>
                    </a:ext>
                  </a:extLst>
                </p:cNvPr>
                <p:cNvCxnSpPr>
                  <a:cxnSpLocks/>
                  <a:stCxn id="29" idx="3"/>
                  <a:endCxn id="33" idx="0"/>
                </p:cNvCxnSpPr>
                <p:nvPr/>
              </p:nvCxnSpPr>
              <p:spPr>
                <a:xfrm>
                  <a:off x="8096976" y="1718295"/>
                  <a:ext cx="1931248" cy="805371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urved Connector 41">
                  <a:extLst>
                    <a:ext uri="{FF2B5EF4-FFF2-40B4-BE49-F238E27FC236}">
                      <a16:creationId xmlns:a16="http://schemas.microsoft.com/office/drawing/2014/main" id="{5AF0F3E2-0C89-C64A-D518-CBA5F636AE59}"/>
                    </a:ext>
                  </a:extLst>
                </p:cNvPr>
                <p:cNvCxnSpPr>
                  <a:cxnSpLocks/>
                  <a:stCxn id="28" idx="2"/>
                  <a:endCxn id="32" idx="1"/>
                </p:cNvCxnSpPr>
                <p:nvPr/>
              </p:nvCxnSpPr>
              <p:spPr>
                <a:xfrm rot="16200000" flipH="1">
                  <a:off x="5849801" y="2886749"/>
                  <a:ext cx="790374" cy="1217232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urved Connector 42">
                  <a:extLst>
                    <a:ext uri="{FF2B5EF4-FFF2-40B4-BE49-F238E27FC236}">
                      <a16:creationId xmlns:a16="http://schemas.microsoft.com/office/drawing/2014/main" id="{EB4A88FF-4570-BAB4-2336-128BFC851861}"/>
                    </a:ext>
                  </a:extLst>
                </p:cNvPr>
                <p:cNvCxnSpPr>
                  <a:cxnSpLocks/>
                  <a:stCxn id="32" idx="3"/>
                  <a:endCxn id="32" idx="0"/>
                </p:cNvCxnSpPr>
                <p:nvPr/>
              </p:nvCxnSpPr>
              <p:spPr>
                <a:xfrm flipH="1" flipV="1">
                  <a:off x="7536750" y="3589328"/>
                  <a:ext cx="683145" cy="301224"/>
                </a:xfrm>
                <a:prstGeom prst="curvedConnector4">
                  <a:avLst>
                    <a:gd name="adj1" fmla="val -68942"/>
                    <a:gd name="adj2" fmla="val 296583"/>
                  </a:avLst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Curved Connector 26">
                <a:extLst>
                  <a:ext uri="{FF2B5EF4-FFF2-40B4-BE49-F238E27FC236}">
                    <a16:creationId xmlns:a16="http://schemas.microsoft.com/office/drawing/2014/main" id="{EF43D6FE-0B8B-82EE-5CDB-94879F4F2D0D}"/>
                  </a:ext>
                </a:extLst>
              </p:cNvPr>
              <p:cNvCxnSpPr>
                <a:cxnSpLocks/>
                <a:stCxn id="32" idx="3"/>
                <a:endCxn id="32" idx="2"/>
              </p:cNvCxnSpPr>
              <p:nvPr/>
            </p:nvCxnSpPr>
            <p:spPr>
              <a:xfrm flipH="1">
                <a:off x="6959437" y="4670285"/>
                <a:ext cx="683145" cy="301224"/>
              </a:xfrm>
              <a:prstGeom prst="curvedConnector4">
                <a:avLst>
                  <a:gd name="adj1" fmla="val -68942"/>
                  <a:gd name="adj2" fmla="val 267324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9B9C03-E0CB-5214-DB37-5B4DAA787F3A}"/>
                </a:ext>
              </a:extLst>
            </p:cNvPr>
            <p:cNvSpPr txBox="1"/>
            <p:nvPr/>
          </p:nvSpPr>
          <p:spPr>
            <a:xfrm>
              <a:off x="6509279" y="5103630"/>
              <a:ext cx="6876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cluster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5E531B43-A50C-9B97-D164-89BA132E05F9}"/>
                </a:ext>
              </a:extLst>
            </p:cNvPr>
            <p:cNvCxnSpPr>
              <a:cxnSpLocks/>
              <a:stCxn id="32" idx="3"/>
              <a:endCxn id="33" idx="2"/>
            </p:cNvCxnSpPr>
            <p:nvPr/>
          </p:nvCxnSpPr>
          <p:spPr>
            <a:xfrm flipV="1">
              <a:off x="5934967" y="3982965"/>
              <a:ext cx="1808329" cy="764438"/>
            </a:xfrm>
            <a:prstGeom prst="curved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23116-5614-0FD6-B178-239584AA627A}"/>
                </a:ext>
              </a:extLst>
            </p:cNvPr>
            <p:cNvSpPr txBox="1"/>
            <p:nvPr/>
          </p:nvSpPr>
          <p:spPr>
            <a:xfrm>
              <a:off x="6623803" y="4166352"/>
              <a:ext cx="67948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extend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19A0874-D756-D2F1-07C6-901D5554354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8775285" y="3792262"/>
            <a:ext cx="671" cy="30989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4E5CE80-ED72-CF25-AAE5-283B247C608B}"/>
              </a:ext>
            </a:extLst>
          </p:cNvPr>
          <p:cNvSpPr txBox="1"/>
          <p:nvPr/>
        </p:nvSpPr>
        <p:spPr>
          <a:xfrm>
            <a:off x="9068827" y="3894128"/>
            <a:ext cx="79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Evaluation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71ACCC-5B13-7483-261B-E35D39B6F7B7}"/>
              </a:ext>
            </a:extLst>
          </p:cNvPr>
          <p:cNvSpPr/>
          <p:nvPr/>
        </p:nvSpPr>
        <p:spPr>
          <a:xfrm>
            <a:off x="8182517" y="4783160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 Classes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135715-0716-194F-C0E5-B69E06264A20}"/>
              </a:ext>
            </a:extLst>
          </p:cNvPr>
          <p:cNvSpPr txBox="1"/>
          <p:nvPr/>
        </p:nvSpPr>
        <p:spPr>
          <a:xfrm>
            <a:off x="8922916" y="4504089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classification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D8766D-72D6-861E-41DF-142E66211F85}"/>
              </a:ext>
            </a:extLst>
          </p:cNvPr>
          <p:cNvCxnSpPr>
            <a:cxnSpLocks/>
            <a:stCxn id="18" idx="2"/>
            <a:endCxn id="50" idx="0"/>
          </p:cNvCxnSpPr>
          <p:nvPr/>
        </p:nvCxnSpPr>
        <p:spPr>
          <a:xfrm flipH="1">
            <a:off x="8765124" y="4460940"/>
            <a:ext cx="10161" cy="3222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BA6B173-2C67-0CD7-9021-9001BE7B6A41}"/>
              </a:ext>
            </a:extLst>
          </p:cNvPr>
          <p:cNvCxnSpPr>
            <a:cxnSpLocks/>
            <a:stCxn id="50" idx="2"/>
            <a:endCxn id="69" idx="0"/>
          </p:cNvCxnSpPr>
          <p:nvPr/>
        </p:nvCxnSpPr>
        <p:spPr>
          <a:xfrm flipH="1">
            <a:off x="8751690" y="5141946"/>
            <a:ext cx="13434" cy="37422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DAA45EB-DC1A-0F8F-8165-91FECCFC3805}"/>
              </a:ext>
            </a:extLst>
          </p:cNvPr>
          <p:cNvSpPr/>
          <p:nvPr/>
        </p:nvSpPr>
        <p:spPr>
          <a:xfrm>
            <a:off x="8080949" y="5516168"/>
            <a:ext cx="1341481" cy="422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Sufficient and Necessary Clauses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3455B6-EA8D-F1AB-F1AB-F5DC8C76BD0D}"/>
              </a:ext>
            </a:extLst>
          </p:cNvPr>
          <p:cNvSpPr txBox="1"/>
          <p:nvPr/>
        </p:nvSpPr>
        <p:spPr>
          <a:xfrm>
            <a:off x="9054684" y="5174796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S(0,1) = 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855247F-9076-6573-46C1-20D5888E707E}"/>
              </a:ext>
            </a:extLst>
          </p:cNvPr>
          <p:cNvSpPr/>
          <p:nvPr/>
        </p:nvSpPr>
        <p:spPr>
          <a:xfrm>
            <a:off x="6244995" y="4751326"/>
            <a:ext cx="1341481" cy="422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Necessary Clauses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BFA7F99-438D-055B-FC1B-0FE0DA44D3F8}"/>
              </a:ext>
            </a:extLst>
          </p:cNvPr>
          <p:cNvCxnSpPr>
            <a:cxnSpLocks/>
            <a:stCxn id="50" idx="1"/>
            <a:endCxn id="73" idx="3"/>
          </p:cNvCxnSpPr>
          <p:nvPr/>
        </p:nvCxnSpPr>
        <p:spPr>
          <a:xfrm flipH="1">
            <a:off x="7586476" y="4962553"/>
            <a:ext cx="596041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5111AF5-D3D5-EECC-5BDC-B1E8D8860C78}"/>
              </a:ext>
            </a:extLst>
          </p:cNvPr>
          <p:cNvSpPr txBox="1"/>
          <p:nvPr/>
        </p:nvSpPr>
        <p:spPr>
          <a:xfrm>
            <a:off x="7512855" y="4947727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S(:,1) = 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8BF07F5-2CDC-F741-D341-EE8158E3E572}"/>
              </a:ext>
            </a:extLst>
          </p:cNvPr>
          <p:cNvSpPr/>
          <p:nvPr/>
        </p:nvSpPr>
        <p:spPr>
          <a:xfrm>
            <a:off x="6213389" y="5516168"/>
            <a:ext cx="1341481" cy="422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Sufficient Clauses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2FF1FD4-471B-A270-3D56-103D555C5450}"/>
              </a:ext>
            </a:extLst>
          </p:cNvPr>
          <p:cNvCxnSpPr>
            <a:cxnSpLocks/>
            <a:stCxn id="50" idx="1"/>
            <a:endCxn id="79" idx="3"/>
          </p:cNvCxnSpPr>
          <p:nvPr/>
        </p:nvCxnSpPr>
        <p:spPr>
          <a:xfrm flipH="1">
            <a:off x="7554870" y="4962553"/>
            <a:ext cx="627647" cy="76484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576ACAB-DA93-A6FF-E28F-5B28248B6BED}"/>
              </a:ext>
            </a:extLst>
          </p:cNvPr>
          <p:cNvSpPr txBox="1"/>
          <p:nvPr/>
        </p:nvSpPr>
        <p:spPr>
          <a:xfrm>
            <a:off x="7857864" y="5299328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S(0,:) = N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608B7A6A-054A-DA8E-3677-C9FD7E1A406E}"/>
              </a:ext>
            </a:extLst>
          </p:cNvPr>
          <p:cNvCxnSpPr>
            <a:cxnSpLocks/>
            <a:stCxn id="50" idx="1"/>
            <a:endCxn id="4" idx="1"/>
          </p:cNvCxnSpPr>
          <p:nvPr/>
        </p:nvCxnSpPr>
        <p:spPr>
          <a:xfrm rot="10800000" flipH="1">
            <a:off x="8182516" y="1437983"/>
            <a:ext cx="1" cy="3524571"/>
          </a:xfrm>
          <a:prstGeom prst="curvedConnector3">
            <a:avLst>
              <a:gd name="adj1" fmla="val -2286000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63D3D8B-1165-A7D7-D61D-CFD27D0AB174}"/>
              </a:ext>
            </a:extLst>
          </p:cNvPr>
          <p:cNvSpPr txBox="1"/>
          <p:nvPr/>
        </p:nvSpPr>
        <p:spPr>
          <a:xfrm>
            <a:off x="6986778" y="3182779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others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CDF88B6-7BC1-B009-E93A-ADD3B65935EE}"/>
              </a:ext>
            </a:extLst>
          </p:cNvPr>
          <p:cNvSpPr/>
          <p:nvPr/>
        </p:nvSpPr>
        <p:spPr>
          <a:xfrm>
            <a:off x="8182514" y="2003672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A837B3-02A0-1538-BA36-67ACC563279E}"/>
              </a:ext>
            </a:extLst>
          </p:cNvPr>
          <p:cNvCxnSpPr>
            <a:cxnSpLocks/>
            <a:stCxn id="104" idx="2"/>
            <a:endCxn id="11" idx="0"/>
          </p:cNvCxnSpPr>
          <p:nvPr/>
        </p:nvCxnSpPr>
        <p:spPr>
          <a:xfrm>
            <a:off x="8765121" y="2362458"/>
            <a:ext cx="10836" cy="3380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BCE0728-1300-202E-6981-62A86F19F2A8}"/>
              </a:ext>
            </a:extLst>
          </p:cNvPr>
          <p:cNvSpPr txBox="1"/>
          <p:nvPr/>
        </p:nvSpPr>
        <p:spPr>
          <a:xfrm>
            <a:off x="9051321" y="3135253"/>
            <a:ext cx="1023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510158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97918"/>
            <a:ext cx="10515600" cy="1325563"/>
          </a:xfrm>
        </p:spPr>
        <p:txBody>
          <a:bodyPr/>
          <a:lstStyle/>
          <a:p>
            <a:r>
              <a:rPr lang="en-US" dirty="0"/>
              <a:t>Predicate Invention Evaluation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A92EF-BBE5-981D-20D8-90EFDFF15D03}"/>
              </a:ext>
            </a:extLst>
          </p:cNvPr>
          <p:cNvSpPr/>
          <p:nvPr/>
        </p:nvSpPr>
        <p:spPr>
          <a:xfrm>
            <a:off x="8182518" y="1258589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729C8F-B781-2A41-4389-2EE710CDE609}"/>
              </a:ext>
            </a:extLst>
          </p:cNvPr>
          <p:cNvSpPr txBox="1"/>
          <p:nvPr/>
        </p:nvSpPr>
        <p:spPr>
          <a:xfrm>
            <a:off x="8973644" y="1722584"/>
            <a:ext cx="1023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Extend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07FA8A-DC27-9FC9-88E7-AA72FA9270F5}"/>
              </a:ext>
            </a:extLst>
          </p:cNvPr>
          <p:cNvSpPr txBox="1"/>
          <p:nvPr/>
        </p:nvSpPr>
        <p:spPr>
          <a:xfrm>
            <a:off x="8973644" y="2393388"/>
            <a:ext cx="1654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Remove conflict, duplicate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6A57C5-BD76-6C27-7716-2E3FEDE2166C}"/>
              </a:ext>
            </a:extLst>
          </p:cNvPr>
          <p:cNvSpPr/>
          <p:nvPr/>
        </p:nvSpPr>
        <p:spPr>
          <a:xfrm>
            <a:off x="8193350" y="2700468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95D02E-1D49-4E9A-F966-120BB0251734}"/>
              </a:ext>
            </a:extLst>
          </p:cNvPr>
          <p:cNvCxnSpPr>
            <a:cxnSpLocks/>
            <a:stCxn id="4" idx="2"/>
            <a:endCxn id="104" idx="0"/>
          </p:cNvCxnSpPr>
          <p:nvPr/>
        </p:nvCxnSpPr>
        <p:spPr>
          <a:xfrm flipH="1">
            <a:off x="8765121" y="1617375"/>
            <a:ext cx="4" cy="38629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6C0D1-0AD4-ED09-C6C6-9A8615CA3A96}"/>
              </a:ext>
            </a:extLst>
          </p:cNvPr>
          <p:cNvSpPr/>
          <p:nvPr/>
        </p:nvSpPr>
        <p:spPr>
          <a:xfrm>
            <a:off x="8193349" y="3433476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41940D-07DC-1531-1C10-2FC6255190F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8775956" y="3059254"/>
            <a:ext cx="1" cy="37422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783040E-B52D-4797-ADE4-DD5BC54F3918}"/>
              </a:ext>
            </a:extLst>
          </p:cNvPr>
          <p:cNvSpPr/>
          <p:nvPr/>
        </p:nvSpPr>
        <p:spPr>
          <a:xfrm>
            <a:off x="8192678" y="4102154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 Scores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0F3B27-9251-1B7C-2A4E-61A3B2ACEC6A}"/>
              </a:ext>
            </a:extLst>
          </p:cNvPr>
          <p:cNvGrpSpPr/>
          <p:nvPr/>
        </p:nvGrpSpPr>
        <p:grpSpPr>
          <a:xfrm>
            <a:off x="270909" y="1863142"/>
            <a:ext cx="5758143" cy="3075929"/>
            <a:chOff x="2668298" y="2273922"/>
            <a:chExt cx="5758143" cy="307592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436949F-156B-0978-05E2-FF6434383F54}"/>
                </a:ext>
              </a:extLst>
            </p:cNvPr>
            <p:cNvGrpSpPr/>
            <p:nvPr/>
          </p:nvGrpSpPr>
          <p:grpSpPr>
            <a:xfrm>
              <a:off x="2668298" y="2273922"/>
              <a:ext cx="5758143" cy="2774705"/>
              <a:chOff x="4375913" y="2196804"/>
              <a:chExt cx="5758143" cy="2774705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4EBE5C2-6988-0864-6356-2A30CD998B45}"/>
                  </a:ext>
                </a:extLst>
              </p:cNvPr>
              <p:cNvGrpSpPr/>
              <p:nvPr/>
            </p:nvGrpSpPr>
            <p:grpSpPr>
              <a:xfrm>
                <a:off x="4375913" y="2196804"/>
                <a:ext cx="5758143" cy="2774705"/>
                <a:chOff x="4953226" y="1417071"/>
                <a:chExt cx="5758143" cy="2774705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C539BD6-D25C-5176-321E-CDD27FE7ED4C}"/>
                    </a:ext>
                  </a:extLst>
                </p:cNvPr>
                <p:cNvSpPr/>
                <p:nvPr/>
              </p:nvSpPr>
              <p:spPr>
                <a:xfrm>
                  <a:off x="4953226" y="2497730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Clauses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7EA639C-7FF7-E6B5-5D7E-452B470D8D9A}"/>
                    </a:ext>
                  </a:extLst>
                </p:cNvPr>
                <p:cNvSpPr/>
                <p:nvPr/>
              </p:nvSpPr>
              <p:spPr>
                <a:xfrm>
                  <a:off x="6730685" y="1417071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Sufficient Clauses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5586F40-66FA-9F64-AFFC-860E96EB4A21}"/>
                    </a:ext>
                  </a:extLst>
                </p:cNvPr>
                <p:cNvSpPr/>
                <p:nvPr/>
              </p:nvSpPr>
              <p:spPr>
                <a:xfrm>
                  <a:off x="6853604" y="3589328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Necessary Clauses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E013017-B30F-D9A4-C9F8-A7736516AB44}"/>
                    </a:ext>
                  </a:extLst>
                </p:cNvPr>
                <p:cNvSpPr/>
                <p:nvPr/>
              </p:nvSpPr>
              <p:spPr>
                <a:xfrm>
                  <a:off x="9345078" y="2523666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Sufficient and Necessary Clauses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344DA90-2023-3517-6965-8B7AD366FBA3}"/>
                    </a:ext>
                  </a:extLst>
                </p:cNvPr>
                <p:cNvSpPr txBox="1"/>
                <p:nvPr/>
              </p:nvSpPr>
              <p:spPr>
                <a:xfrm>
                  <a:off x="5975709" y="2013079"/>
                  <a:ext cx="68761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extend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B117E60-466F-CC33-147D-9BB91F898741}"/>
                    </a:ext>
                  </a:extLst>
                </p:cNvPr>
                <p:cNvSpPr txBox="1"/>
                <p:nvPr/>
              </p:nvSpPr>
              <p:spPr>
                <a:xfrm>
                  <a:off x="6083492" y="3498122"/>
                  <a:ext cx="56022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cluster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D81F571-90AC-0E4E-19D7-9E772BDF06A4}"/>
                    </a:ext>
                  </a:extLst>
                </p:cNvPr>
                <p:cNvSpPr txBox="1"/>
                <p:nvPr/>
              </p:nvSpPr>
              <p:spPr>
                <a:xfrm>
                  <a:off x="8711161" y="1979556"/>
                  <a:ext cx="56022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cluster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0148FAF-66CB-E48C-0346-9F6DA6CEA948}"/>
                    </a:ext>
                  </a:extLst>
                </p:cNvPr>
                <p:cNvSpPr txBox="1"/>
                <p:nvPr/>
              </p:nvSpPr>
              <p:spPr>
                <a:xfrm>
                  <a:off x="7623716" y="3164993"/>
                  <a:ext cx="67948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extend</a:t>
                  </a:r>
                </a:p>
              </p:txBody>
            </p:sp>
            <p:cxnSp>
              <p:nvCxnSpPr>
                <p:cNvPr id="39" name="Curved Connector 38">
                  <a:extLst>
                    <a:ext uri="{FF2B5EF4-FFF2-40B4-BE49-F238E27FC236}">
                      <a16:creationId xmlns:a16="http://schemas.microsoft.com/office/drawing/2014/main" id="{5DDCD851-B216-40E3-6385-8C9C834D23EC}"/>
                    </a:ext>
                  </a:extLst>
                </p:cNvPr>
                <p:cNvCxnSpPr>
                  <a:stCxn id="28" idx="0"/>
                  <a:endCxn id="29" idx="1"/>
                </p:cNvCxnSpPr>
                <p:nvPr/>
              </p:nvCxnSpPr>
              <p:spPr>
                <a:xfrm rot="5400000" flipH="1" flipV="1">
                  <a:off x="5793811" y="1560857"/>
                  <a:ext cx="779435" cy="1094313"/>
                </a:xfrm>
                <a:prstGeom prst="curvedConnector2">
                  <a:avLst/>
                </a:prstGeom>
                <a:ln w="28575">
                  <a:solidFill>
                    <a:schemeClr val="accent6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urved Connector 39">
                  <a:extLst>
                    <a:ext uri="{FF2B5EF4-FFF2-40B4-BE49-F238E27FC236}">
                      <a16:creationId xmlns:a16="http://schemas.microsoft.com/office/drawing/2014/main" id="{A00FFB7C-9AFE-A971-793F-FCFA13B8132F}"/>
                    </a:ext>
                  </a:extLst>
                </p:cNvPr>
                <p:cNvCxnSpPr>
                  <a:cxnSpLocks/>
                  <a:stCxn id="29" idx="3"/>
                  <a:endCxn id="33" idx="0"/>
                </p:cNvCxnSpPr>
                <p:nvPr/>
              </p:nvCxnSpPr>
              <p:spPr>
                <a:xfrm>
                  <a:off x="8096976" y="1718295"/>
                  <a:ext cx="1931248" cy="805371"/>
                </a:xfrm>
                <a:prstGeom prst="curvedConnector2">
                  <a:avLst/>
                </a:prstGeom>
                <a:ln w="19050">
                  <a:solidFill>
                    <a:schemeClr val="accent6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urved Connector 41">
                  <a:extLst>
                    <a:ext uri="{FF2B5EF4-FFF2-40B4-BE49-F238E27FC236}">
                      <a16:creationId xmlns:a16="http://schemas.microsoft.com/office/drawing/2014/main" id="{5AF0F3E2-0C89-C64A-D518-CBA5F636AE59}"/>
                    </a:ext>
                  </a:extLst>
                </p:cNvPr>
                <p:cNvCxnSpPr>
                  <a:cxnSpLocks/>
                  <a:stCxn id="28" idx="2"/>
                  <a:endCxn id="32" idx="1"/>
                </p:cNvCxnSpPr>
                <p:nvPr/>
              </p:nvCxnSpPr>
              <p:spPr>
                <a:xfrm rot="16200000" flipH="1">
                  <a:off x="5849801" y="2886749"/>
                  <a:ext cx="790374" cy="1217232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urved Connector 42">
                  <a:extLst>
                    <a:ext uri="{FF2B5EF4-FFF2-40B4-BE49-F238E27FC236}">
                      <a16:creationId xmlns:a16="http://schemas.microsoft.com/office/drawing/2014/main" id="{EB4A88FF-4570-BAB4-2336-128BFC851861}"/>
                    </a:ext>
                  </a:extLst>
                </p:cNvPr>
                <p:cNvCxnSpPr>
                  <a:cxnSpLocks/>
                  <a:stCxn id="32" idx="3"/>
                  <a:endCxn id="32" idx="0"/>
                </p:cNvCxnSpPr>
                <p:nvPr/>
              </p:nvCxnSpPr>
              <p:spPr>
                <a:xfrm flipH="1" flipV="1">
                  <a:off x="7536750" y="3589328"/>
                  <a:ext cx="683145" cy="301224"/>
                </a:xfrm>
                <a:prstGeom prst="curvedConnector4">
                  <a:avLst>
                    <a:gd name="adj1" fmla="val -68942"/>
                    <a:gd name="adj2" fmla="val 296583"/>
                  </a:avLst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Curved Connector 26">
                <a:extLst>
                  <a:ext uri="{FF2B5EF4-FFF2-40B4-BE49-F238E27FC236}">
                    <a16:creationId xmlns:a16="http://schemas.microsoft.com/office/drawing/2014/main" id="{EF43D6FE-0B8B-82EE-5CDB-94879F4F2D0D}"/>
                  </a:ext>
                </a:extLst>
              </p:cNvPr>
              <p:cNvCxnSpPr>
                <a:cxnSpLocks/>
                <a:stCxn id="32" idx="3"/>
                <a:endCxn id="32" idx="2"/>
              </p:cNvCxnSpPr>
              <p:nvPr/>
            </p:nvCxnSpPr>
            <p:spPr>
              <a:xfrm flipH="1">
                <a:off x="6959437" y="4670285"/>
                <a:ext cx="683145" cy="301224"/>
              </a:xfrm>
              <a:prstGeom prst="curvedConnector4">
                <a:avLst>
                  <a:gd name="adj1" fmla="val -68942"/>
                  <a:gd name="adj2" fmla="val 267324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9B9C03-E0CB-5214-DB37-5B4DAA787F3A}"/>
                </a:ext>
              </a:extLst>
            </p:cNvPr>
            <p:cNvSpPr txBox="1"/>
            <p:nvPr/>
          </p:nvSpPr>
          <p:spPr>
            <a:xfrm>
              <a:off x="6509279" y="5103630"/>
              <a:ext cx="6876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cluster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5E531B43-A50C-9B97-D164-89BA132E05F9}"/>
                </a:ext>
              </a:extLst>
            </p:cNvPr>
            <p:cNvCxnSpPr>
              <a:cxnSpLocks/>
              <a:stCxn id="32" idx="3"/>
              <a:endCxn id="33" idx="2"/>
            </p:cNvCxnSpPr>
            <p:nvPr/>
          </p:nvCxnSpPr>
          <p:spPr>
            <a:xfrm flipV="1">
              <a:off x="5934967" y="3982965"/>
              <a:ext cx="1808329" cy="764438"/>
            </a:xfrm>
            <a:prstGeom prst="curved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23116-5614-0FD6-B178-239584AA627A}"/>
                </a:ext>
              </a:extLst>
            </p:cNvPr>
            <p:cNvSpPr txBox="1"/>
            <p:nvPr/>
          </p:nvSpPr>
          <p:spPr>
            <a:xfrm>
              <a:off x="6623803" y="4166352"/>
              <a:ext cx="67948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extend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19A0874-D756-D2F1-07C6-901D5554354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8775285" y="3792262"/>
            <a:ext cx="671" cy="30989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4E5CE80-ED72-CF25-AAE5-283B247C608B}"/>
              </a:ext>
            </a:extLst>
          </p:cNvPr>
          <p:cNvSpPr txBox="1"/>
          <p:nvPr/>
        </p:nvSpPr>
        <p:spPr>
          <a:xfrm>
            <a:off x="9068827" y="3894128"/>
            <a:ext cx="79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Evaluation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71ACCC-5B13-7483-261B-E35D39B6F7B7}"/>
              </a:ext>
            </a:extLst>
          </p:cNvPr>
          <p:cNvSpPr/>
          <p:nvPr/>
        </p:nvSpPr>
        <p:spPr>
          <a:xfrm>
            <a:off x="8182517" y="4783160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 Classes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135715-0716-194F-C0E5-B69E06264A20}"/>
              </a:ext>
            </a:extLst>
          </p:cNvPr>
          <p:cNvSpPr txBox="1"/>
          <p:nvPr/>
        </p:nvSpPr>
        <p:spPr>
          <a:xfrm>
            <a:off x="8922916" y="4504089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classification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D8766D-72D6-861E-41DF-142E66211F85}"/>
              </a:ext>
            </a:extLst>
          </p:cNvPr>
          <p:cNvCxnSpPr>
            <a:cxnSpLocks/>
            <a:stCxn id="18" idx="2"/>
            <a:endCxn id="50" idx="0"/>
          </p:cNvCxnSpPr>
          <p:nvPr/>
        </p:nvCxnSpPr>
        <p:spPr>
          <a:xfrm flipH="1">
            <a:off x="8765124" y="4460940"/>
            <a:ext cx="10161" cy="3222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BA6B173-2C67-0CD7-9021-9001BE7B6A41}"/>
              </a:ext>
            </a:extLst>
          </p:cNvPr>
          <p:cNvCxnSpPr>
            <a:cxnSpLocks/>
            <a:stCxn id="50" idx="2"/>
            <a:endCxn id="69" idx="0"/>
          </p:cNvCxnSpPr>
          <p:nvPr/>
        </p:nvCxnSpPr>
        <p:spPr>
          <a:xfrm flipH="1">
            <a:off x="8751690" y="5141946"/>
            <a:ext cx="13434" cy="37422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DAA45EB-DC1A-0F8F-8165-91FECCFC3805}"/>
              </a:ext>
            </a:extLst>
          </p:cNvPr>
          <p:cNvSpPr/>
          <p:nvPr/>
        </p:nvSpPr>
        <p:spPr>
          <a:xfrm>
            <a:off x="8080949" y="5516168"/>
            <a:ext cx="1341481" cy="422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Sufficient and Necessary Clauses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3455B6-EA8D-F1AB-F1AB-F5DC8C76BD0D}"/>
              </a:ext>
            </a:extLst>
          </p:cNvPr>
          <p:cNvSpPr txBox="1"/>
          <p:nvPr/>
        </p:nvSpPr>
        <p:spPr>
          <a:xfrm>
            <a:off x="9054684" y="5174796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S(0,1) = 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855247F-9076-6573-46C1-20D5888E707E}"/>
              </a:ext>
            </a:extLst>
          </p:cNvPr>
          <p:cNvSpPr/>
          <p:nvPr/>
        </p:nvSpPr>
        <p:spPr>
          <a:xfrm>
            <a:off x="6244995" y="4751326"/>
            <a:ext cx="1341481" cy="422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Necessary Clauses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BFA7F99-438D-055B-FC1B-0FE0DA44D3F8}"/>
              </a:ext>
            </a:extLst>
          </p:cNvPr>
          <p:cNvCxnSpPr>
            <a:cxnSpLocks/>
            <a:stCxn id="50" idx="1"/>
            <a:endCxn id="73" idx="3"/>
          </p:cNvCxnSpPr>
          <p:nvPr/>
        </p:nvCxnSpPr>
        <p:spPr>
          <a:xfrm flipH="1">
            <a:off x="7586476" y="4962553"/>
            <a:ext cx="596041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5111AF5-D3D5-EECC-5BDC-B1E8D8860C78}"/>
              </a:ext>
            </a:extLst>
          </p:cNvPr>
          <p:cNvSpPr txBox="1"/>
          <p:nvPr/>
        </p:nvSpPr>
        <p:spPr>
          <a:xfrm>
            <a:off x="7512855" y="4947727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S(:,1) = 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8BF07F5-2CDC-F741-D341-EE8158E3E572}"/>
              </a:ext>
            </a:extLst>
          </p:cNvPr>
          <p:cNvSpPr/>
          <p:nvPr/>
        </p:nvSpPr>
        <p:spPr>
          <a:xfrm>
            <a:off x="6213389" y="5516168"/>
            <a:ext cx="1341481" cy="422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Sufficient Clauses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2FF1FD4-471B-A270-3D56-103D555C5450}"/>
              </a:ext>
            </a:extLst>
          </p:cNvPr>
          <p:cNvCxnSpPr>
            <a:cxnSpLocks/>
            <a:stCxn id="50" idx="1"/>
            <a:endCxn id="79" idx="3"/>
          </p:cNvCxnSpPr>
          <p:nvPr/>
        </p:nvCxnSpPr>
        <p:spPr>
          <a:xfrm flipH="1">
            <a:off x="7554870" y="4962553"/>
            <a:ext cx="627647" cy="76484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576ACAB-DA93-A6FF-E28F-5B28248B6BED}"/>
              </a:ext>
            </a:extLst>
          </p:cNvPr>
          <p:cNvSpPr txBox="1"/>
          <p:nvPr/>
        </p:nvSpPr>
        <p:spPr>
          <a:xfrm>
            <a:off x="7857864" y="5299328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S(0,:) = N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608B7A6A-054A-DA8E-3677-C9FD7E1A406E}"/>
              </a:ext>
            </a:extLst>
          </p:cNvPr>
          <p:cNvCxnSpPr>
            <a:cxnSpLocks/>
            <a:stCxn id="50" idx="1"/>
            <a:endCxn id="4" idx="1"/>
          </p:cNvCxnSpPr>
          <p:nvPr/>
        </p:nvCxnSpPr>
        <p:spPr>
          <a:xfrm rot="10800000" flipH="1">
            <a:off x="8182516" y="1437983"/>
            <a:ext cx="1" cy="3524571"/>
          </a:xfrm>
          <a:prstGeom prst="curvedConnector3">
            <a:avLst>
              <a:gd name="adj1" fmla="val -2286000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63D3D8B-1165-A7D7-D61D-CFD27D0AB174}"/>
              </a:ext>
            </a:extLst>
          </p:cNvPr>
          <p:cNvSpPr txBox="1"/>
          <p:nvPr/>
        </p:nvSpPr>
        <p:spPr>
          <a:xfrm>
            <a:off x="6986778" y="3182779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others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CDF88B6-7BC1-B009-E93A-ADD3B65935EE}"/>
              </a:ext>
            </a:extLst>
          </p:cNvPr>
          <p:cNvSpPr/>
          <p:nvPr/>
        </p:nvSpPr>
        <p:spPr>
          <a:xfrm>
            <a:off x="8182514" y="2003672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A837B3-02A0-1538-BA36-67ACC563279E}"/>
              </a:ext>
            </a:extLst>
          </p:cNvPr>
          <p:cNvCxnSpPr>
            <a:cxnSpLocks/>
            <a:stCxn id="104" idx="2"/>
            <a:endCxn id="11" idx="0"/>
          </p:cNvCxnSpPr>
          <p:nvPr/>
        </p:nvCxnSpPr>
        <p:spPr>
          <a:xfrm>
            <a:off x="8765121" y="2362458"/>
            <a:ext cx="10836" cy="3380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BCE0728-1300-202E-6981-62A86F19F2A8}"/>
              </a:ext>
            </a:extLst>
          </p:cNvPr>
          <p:cNvSpPr txBox="1"/>
          <p:nvPr/>
        </p:nvSpPr>
        <p:spPr>
          <a:xfrm>
            <a:off x="9051321" y="3135253"/>
            <a:ext cx="1023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Cluster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4BE6DD35-CDCF-7751-2B46-596429C9EA56}"/>
              </a:ext>
            </a:extLst>
          </p:cNvPr>
          <p:cNvCxnSpPr>
            <a:cxnSpLocks/>
            <a:stCxn id="29" idx="3"/>
            <a:endCxn id="29" idx="0"/>
          </p:cNvCxnSpPr>
          <p:nvPr/>
        </p:nvCxnSpPr>
        <p:spPr>
          <a:xfrm flipH="1" flipV="1">
            <a:off x="2731514" y="1863142"/>
            <a:ext cx="683145" cy="301224"/>
          </a:xfrm>
          <a:prstGeom prst="curvedConnector4">
            <a:avLst>
              <a:gd name="adj1" fmla="val -33463"/>
              <a:gd name="adj2" fmla="val 175890"/>
            </a:avLst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174003-8C64-4B83-57A9-AB744659BB60}"/>
              </a:ext>
            </a:extLst>
          </p:cNvPr>
          <p:cNvSpPr txBox="1"/>
          <p:nvPr/>
        </p:nvSpPr>
        <p:spPr>
          <a:xfrm>
            <a:off x="3682491" y="1744543"/>
            <a:ext cx="560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3410592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29" y="557993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8E0070A-08A5-097B-7ADF-21BF80EF4DFA}"/>
              </a:ext>
            </a:extLst>
          </p:cNvPr>
          <p:cNvSpPr/>
          <p:nvPr/>
        </p:nvSpPr>
        <p:spPr>
          <a:xfrm>
            <a:off x="2682078" y="2426079"/>
            <a:ext cx="744416" cy="106652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Beam searched 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DB438E-6DE1-45E3-2959-3725B5BAE041}"/>
              </a:ext>
            </a:extLst>
          </p:cNvPr>
          <p:cNvSpPr/>
          <p:nvPr/>
        </p:nvSpPr>
        <p:spPr>
          <a:xfrm>
            <a:off x="7657257" y="2341304"/>
            <a:ext cx="938349" cy="6540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Invented Clauses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FCC9A-ACAB-60A0-32C9-007AB21F20ED}"/>
              </a:ext>
            </a:extLst>
          </p:cNvPr>
          <p:cNvSpPr/>
          <p:nvPr/>
        </p:nvSpPr>
        <p:spPr>
          <a:xfrm>
            <a:off x="9593392" y="2492279"/>
            <a:ext cx="851263" cy="32522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NSFR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312689-7B55-C20C-9B18-A75BA35036E4}"/>
              </a:ext>
            </a:extLst>
          </p:cNvPr>
          <p:cNvCxnSpPr>
            <a:cxnSpLocks/>
          </p:cNvCxnSpPr>
          <p:nvPr/>
        </p:nvCxnSpPr>
        <p:spPr>
          <a:xfrm>
            <a:off x="2423435" y="2972566"/>
            <a:ext cx="214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5DAF8D-7F55-04BE-7658-978E1E2DC186}"/>
              </a:ext>
            </a:extLst>
          </p:cNvPr>
          <p:cNvCxnSpPr>
            <a:cxnSpLocks/>
          </p:cNvCxnSpPr>
          <p:nvPr/>
        </p:nvCxnSpPr>
        <p:spPr>
          <a:xfrm>
            <a:off x="10444655" y="4122096"/>
            <a:ext cx="74868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D9E762-3E20-CF5A-4DBA-6EEDD73A7FD9}"/>
              </a:ext>
            </a:extLst>
          </p:cNvPr>
          <p:cNvCxnSpPr>
            <a:cxnSpLocks/>
          </p:cNvCxnSpPr>
          <p:nvPr/>
        </p:nvCxnSpPr>
        <p:spPr>
          <a:xfrm flipV="1">
            <a:off x="4441085" y="2995398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884774-BD0B-7EF2-09BE-302B74426EBC}"/>
              </a:ext>
            </a:extLst>
          </p:cNvPr>
          <p:cNvCxnSpPr>
            <a:cxnSpLocks/>
          </p:cNvCxnSpPr>
          <p:nvPr/>
        </p:nvCxnSpPr>
        <p:spPr>
          <a:xfrm>
            <a:off x="8831857" y="2660910"/>
            <a:ext cx="525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U-Turn 31">
            <a:extLst>
              <a:ext uri="{FF2B5EF4-FFF2-40B4-BE49-F238E27FC236}">
                <a16:creationId xmlns:a16="http://schemas.microsoft.com/office/drawing/2014/main" id="{7BECF8B5-D04E-FF64-2509-121D672BC08E}"/>
              </a:ext>
            </a:extLst>
          </p:cNvPr>
          <p:cNvSpPr/>
          <p:nvPr/>
        </p:nvSpPr>
        <p:spPr>
          <a:xfrm rot="10800000">
            <a:off x="9800356" y="5988674"/>
            <a:ext cx="437334" cy="438161"/>
          </a:xfrm>
          <a:prstGeom prst="uturnArrow">
            <a:avLst>
              <a:gd name="adj1" fmla="val 0"/>
              <a:gd name="adj2" fmla="val 7759"/>
              <a:gd name="adj3" fmla="val 17241"/>
              <a:gd name="adj4" fmla="val 5427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70F6B4-EB1E-860C-739E-06B2963664C5}"/>
              </a:ext>
            </a:extLst>
          </p:cNvPr>
          <p:cNvSpPr txBox="1"/>
          <p:nvPr/>
        </p:nvSpPr>
        <p:spPr>
          <a:xfrm>
            <a:off x="10237690" y="6180615"/>
            <a:ext cx="4299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train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CD0B403-BD5C-B873-6633-6DE6980143AD}"/>
              </a:ext>
            </a:extLst>
          </p:cNvPr>
          <p:cNvCxnSpPr>
            <a:cxnSpLocks/>
            <a:stCxn id="4" idx="0"/>
            <a:endCxn id="8" idx="0"/>
          </p:cNvCxnSpPr>
          <p:nvPr/>
        </p:nvCxnSpPr>
        <p:spPr>
          <a:xfrm rot="16200000" flipH="1">
            <a:off x="6503555" y="-1023190"/>
            <a:ext cx="66200" cy="6964738"/>
          </a:xfrm>
          <a:prstGeom prst="bentConnector3">
            <a:avLst>
              <a:gd name="adj1" fmla="val -3453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167729-F8CC-4700-5E1A-E55C06293D1D}"/>
              </a:ext>
            </a:extLst>
          </p:cNvPr>
          <p:cNvSpPr/>
          <p:nvPr/>
        </p:nvSpPr>
        <p:spPr>
          <a:xfrm>
            <a:off x="7665044" y="3108839"/>
            <a:ext cx="938349" cy="6540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Invented Predicates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F2A88C-BEF4-B843-12EC-15FEB85B2E99}"/>
              </a:ext>
            </a:extLst>
          </p:cNvPr>
          <p:cNvCxnSpPr>
            <a:cxnSpLocks/>
          </p:cNvCxnSpPr>
          <p:nvPr/>
        </p:nvCxnSpPr>
        <p:spPr>
          <a:xfrm>
            <a:off x="8834010" y="3366909"/>
            <a:ext cx="620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F94087-F6F8-B816-B49D-7C2252D19C21}"/>
              </a:ext>
            </a:extLst>
          </p:cNvPr>
          <p:cNvSpPr txBox="1"/>
          <p:nvPr/>
        </p:nvSpPr>
        <p:spPr>
          <a:xfrm>
            <a:off x="693950" y="3578697"/>
            <a:ext cx="770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Update Language</a:t>
            </a:r>
          </a:p>
        </p:txBody>
      </p:sp>
      <p:cxnSp>
        <p:nvCxnSpPr>
          <p:cNvPr id="26" name="Connector: Elbow 36">
            <a:extLst>
              <a:ext uri="{FF2B5EF4-FFF2-40B4-BE49-F238E27FC236}">
                <a16:creationId xmlns:a16="http://schemas.microsoft.com/office/drawing/2014/main" id="{32DC086B-5B77-98DC-2239-62CB90890682}"/>
              </a:ext>
            </a:extLst>
          </p:cNvPr>
          <p:cNvCxnSpPr>
            <a:cxnSpLocks/>
          </p:cNvCxnSpPr>
          <p:nvPr/>
        </p:nvCxnSpPr>
        <p:spPr>
          <a:xfrm rot="10800000">
            <a:off x="8861829" y="3517435"/>
            <a:ext cx="56529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FB5295-5DC7-F2A0-9BB1-3A7515742613}"/>
              </a:ext>
            </a:extLst>
          </p:cNvPr>
          <p:cNvSpPr txBox="1"/>
          <p:nvPr/>
        </p:nvSpPr>
        <p:spPr>
          <a:xfrm>
            <a:off x="8771617" y="362441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Eval. Score</a:t>
            </a:r>
          </a:p>
        </p:txBody>
      </p:sp>
      <p:cxnSp>
        <p:nvCxnSpPr>
          <p:cNvPr id="51" name="Connector: Elbow 36">
            <a:extLst>
              <a:ext uri="{FF2B5EF4-FFF2-40B4-BE49-F238E27FC236}">
                <a16:creationId xmlns:a16="http://schemas.microsoft.com/office/drawing/2014/main" id="{0C74E3CB-B73B-9F25-8229-61D250401226}"/>
              </a:ext>
            </a:extLst>
          </p:cNvPr>
          <p:cNvCxnSpPr>
            <a:cxnSpLocks/>
            <a:stCxn id="14" idx="2"/>
            <a:endCxn id="78" idx="2"/>
          </p:cNvCxnSpPr>
          <p:nvPr/>
        </p:nvCxnSpPr>
        <p:spPr>
          <a:xfrm rot="5400000" flipH="1">
            <a:off x="4212177" y="-159108"/>
            <a:ext cx="355107" cy="7488976"/>
          </a:xfrm>
          <a:prstGeom prst="bentConnector3">
            <a:avLst>
              <a:gd name="adj1" fmla="val -6437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2CB6719-258A-37E9-7F86-68149F397D92}"/>
              </a:ext>
            </a:extLst>
          </p:cNvPr>
          <p:cNvSpPr txBox="1"/>
          <p:nvPr/>
        </p:nvSpPr>
        <p:spPr>
          <a:xfrm>
            <a:off x="7437406" y="4105478"/>
            <a:ext cx="1039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Good Predicates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47D960-7A20-562B-CBC6-E935442E3D2C}"/>
              </a:ext>
            </a:extLst>
          </p:cNvPr>
          <p:cNvSpPr/>
          <p:nvPr/>
        </p:nvSpPr>
        <p:spPr>
          <a:xfrm>
            <a:off x="219611" y="2501929"/>
            <a:ext cx="851262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Images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C779CA-FE66-F812-6D49-203F094516E7}"/>
              </a:ext>
            </a:extLst>
          </p:cNvPr>
          <p:cNvSpPr/>
          <p:nvPr/>
        </p:nvSpPr>
        <p:spPr>
          <a:xfrm>
            <a:off x="219611" y="2998326"/>
            <a:ext cx="851263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Languages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24FACE-FCBC-FE43-193B-96CAE90095B8}"/>
              </a:ext>
            </a:extLst>
          </p:cNvPr>
          <p:cNvCxnSpPr>
            <a:cxnSpLocks/>
          </p:cNvCxnSpPr>
          <p:nvPr/>
        </p:nvCxnSpPr>
        <p:spPr>
          <a:xfrm>
            <a:off x="1233288" y="2972566"/>
            <a:ext cx="231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4BE776D9-9FCE-CC94-6A4F-ABAACBCB95F2}"/>
              </a:ext>
            </a:extLst>
          </p:cNvPr>
          <p:cNvSpPr/>
          <p:nvPr/>
        </p:nvSpPr>
        <p:spPr>
          <a:xfrm>
            <a:off x="1507695" y="2754590"/>
            <a:ext cx="851262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Clause Generator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F25D36-1A87-0BAC-412E-648881F450C8}"/>
              </a:ext>
            </a:extLst>
          </p:cNvPr>
          <p:cNvCxnSpPr>
            <a:cxnSpLocks/>
          </p:cNvCxnSpPr>
          <p:nvPr/>
        </p:nvCxnSpPr>
        <p:spPr>
          <a:xfrm>
            <a:off x="3519500" y="3007423"/>
            <a:ext cx="227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2687773-91FE-8C9A-F51D-8B66344E1573}"/>
              </a:ext>
            </a:extLst>
          </p:cNvPr>
          <p:cNvSpPr/>
          <p:nvPr/>
        </p:nvSpPr>
        <p:spPr>
          <a:xfrm>
            <a:off x="3814152" y="2736015"/>
            <a:ext cx="549674" cy="5519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NSFR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139487-3035-C1A9-81F6-39AE5FF2E9DD}"/>
              </a:ext>
            </a:extLst>
          </p:cNvPr>
          <p:cNvSpPr/>
          <p:nvPr/>
        </p:nvSpPr>
        <p:spPr>
          <a:xfrm>
            <a:off x="4664963" y="2745796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Clause Points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6268E-E57D-7422-B9B0-8D668DF9E91A}"/>
              </a:ext>
            </a:extLst>
          </p:cNvPr>
          <p:cNvSpPr/>
          <p:nvPr/>
        </p:nvSpPr>
        <p:spPr>
          <a:xfrm>
            <a:off x="5556250" y="2745796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Positive Accuracy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3554FE-DDE5-1497-8BB1-B44083D295CA}"/>
              </a:ext>
            </a:extLst>
          </p:cNvPr>
          <p:cNvCxnSpPr>
            <a:cxnSpLocks/>
          </p:cNvCxnSpPr>
          <p:nvPr/>
        </p:nvCxnSpPr>
        <p:spPr>
          <a:xfrm flipV="1">
            <a:off x="5367307" y="3008635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B42FE1-40A3-D190-61C5-1A684DC77F77}"/>
              </a:ext>
            </a:extLst>
          </p:cNvPr>
          <p:cNvSpPr/>
          <p:nvPr/>
        </p:nvSpPr>
        <p:spPr>
          <a:xfrm>
            <a:off x="6372136" y="2731445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Selected Clauses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0D6D4A-E084-F535-94F7-B47C88065D11}"/>
              </a:ext>
            </a:extLst>
          </p:cNvPr>
          <p:cNvCxnSpPr>
            <a:cxnSpLocks/>
          </p:cNvCxnSpPr>
          <p:nvPr/>
        </p:nvCxnSpPr>
        <p:spPr>
          <a:xfrm flipV="1">
            <a:off x="6193101" y="3021671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6C66A8-B84B-547C-E980-B3F88882B155}"/>
              </a:ext>
            </a:extLst>
          </p:cNvPr>
          <p:cNvCxnSpPr>
            <a:cxnSpLocks/>
          </p:cNvCxnSpPr>
          <p:nvPr/>
        </p:nvCxnSpPr>
        <p:spPr>
          <a:xfrm>
            <a:off x="7222305" y="3021095"/>
            <a:ext cx="425639" cy="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524FB-F6C7-BA5F-B956-82EC52F7B59F}"/>
              </a:ext>
            </a:extLst>
          </p:cNvPr>
          <p:cNvCxnSpPr>
            <a:cxnSpLocks/>
          </p:cNvCxnSpPr>
          <p:nvPr/>
        </p:nvCxnSpPr>
        <p:spPr>
          <a:xfrm>
            <a:off x="7405428" y="730468"/>
            <a:ext cx="8922" cy="5410836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9E2C286-B275-4375-149A-CA1AE8152674}"/>
              </a:ext>
            </a:extLst>
          </p:cNvPr>
          <p:cNvSpPr txBox="1"/>
          <p:nvPr/>
        </p:nvSpPr>
        <p:spPr>
          <a:xfrm>
            <a:off x="4857447" y="4705897"/>
            <a:ext cx="1397606" cy="246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Beam Search Clauses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ACD0DB-ED4E-1848-8009-F3B00AA6E0BF}"/>
              </a:ext>
            </a:extLst>
          </p:cNvPr>
          <p:cNvSpPr txBox="1"/>
          <p:nvPr/>
        </p:nvSpPr>
        <p:spPr>
          <a:xfrm>
            <a:off x="7735292" y="4705897"/>
            <a:ext cx="1397606" cy="246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Invented Clauses</a:t>
            </a:r>
          </a:p>
        </p:txBody>
      </p:sp>
    </p:spTree>
    <p:extLst>
      <p:ext uri="{BB962C8B-B14F-4D97-AF65-F5344CB8AC3E}">
        <p14:creationId xmlns:p14="http://schemas.microsoft.com/office/powerpoint/2010/main" val="494390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B43DC-BB8C-984E-142B-48BC5993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4400" cy="4351338"/>
          </a:xfrm>
        </p:spPr>
        <p:txBody>
          <a:bodyPr>
            <a:noAutofit/>
          </a:bodyPr>
          <a:lstStyle/>
          <a:p>
            <a:r>
              <a:rPr lang="en-GB" sz="1200" dirty="0">
                <a:effectLst/>
                <a:latin typeface="Helvetica Neue" panose="02000503000000020004" pitchFamily="2" charset="0"/>
              </a:rPr>
              <a:t>======= BEAM SEARCHED CLAUSES ======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(X):-at_area_4(O1,O2),in(O1,X),in(O2,X).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(X):-at_area_5(O1,O2),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(X):-at_area_6(O1,O2),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(X):-at_area_6(O1,O2),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(X):-at_area_6(O1,O2),in(O1,X),in(O2,X).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(X):-at_area_7(O1,O2),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color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(O1,red),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color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(O1,red),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(O1,O2),in(O1,X),in(O2,X),shape(O1,triangle).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color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(O1,red),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(O1,O2),in(O1,X),in(O2,X),shape(O1,triangle).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(O1,O2),in(O1,X),in(O2,X),shape(O1,triangle).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(X):-in(O1,X),in(O2,X),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same_shape_pair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…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======  30  clauses are generated!! ======</a:t>
            </a:r>
          </a:p>
          <a:p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ADE741-BC72-F272-CDBE-4CFCC216CDD3}"/>
              </a:ext>
            </a:extLst>
          </p:cNvPr>
          <p:cNvSpPr/>
          <p:nvPr/>
        </p:nvSpPr>
        <p:spPr>
          <a:xfrm>
            <a:off x="1054100" y="2095500"/>
            <a:ext cx="4013200" cy="317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E0368-76C1-2EA3-A9B2-0B16A346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 Clauses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6B541E-45F4-BB31-931D-701F4BCDF2A6}"/>
              </a:ext>
            </a:extLst>
          </p:cNvPr>
          <p:cNvSpPr/>
          <p:nvPr/>
        </p:nvSpPr>
        <p:spPr>
          <a:xfrm>
            <a:off x="1054100" y="4445001"/>
            <a:ext cx="5156200" cy="30244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3D6548-11AB-492F-C5D7-E8506F52146F}"/>
              </a:ext>
            </a:extLst>
          </p:cNvPr>
          <p:cNvSpPr/>
          <p:nvPr/>
        </p:nvSpPr>
        <p:spPr>
          <a:xfrm>
            <a:off x="1054100" y="5285553"/>
            <a:ext cx="4254500" cy="30244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AC775-F04A-F590-7102-FE1CEAFDA266}"/>
              </a:ext>
            </a:extLst>
          </p:cNvPr>
          <p:cNvSpPr/>
          <p:nvPr/>
        </p:nvSpPr>
        <p:spPr>
          <a:xfrm>
            <a:off x="1054100" y="2938402"/>
            <a:ext cx="5334000" cy="317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C5055-A98C-AE30-297B-31A7904C60C0}"/>
              </a:ext>
            </a:extLst>
          </p:cNvPr>
          <p:cNvSpPr txBox="1"/>
          <p:nvPr/>
        </p:nvSpPr>
        <p:spPr>
          <a:xfrm>
            <a:off x="7124702" y="1632980"/>
            <a:ext cx="1166403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Non-target related clauses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332D-BFF2-0052-1CD7-ABD96F2E2FC1}"/>
              </a:ext>
            </a:extLst>
          </p:cNvPr>
          <p:cNvSpPr txBox="1"/>
          <p:nvPr/>
        </p:nvSpPr>
        <p:spPr>
          <a:xfrm>
            <a:off x="7128313" y="5599882"/>
            <a:ext cx="1166403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Target related clauses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AA2036-B77E-E327-0FF6-91F781A464B1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6210300" y="4596226"/>
            <a:ext cx="918013" cy="123448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831589-7B65-1B4F-B5F5-D2B07515EE0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5308600" y="5436777"/>
            <a:ext cx="1819713" cy="39393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BC0F5-FF71-F88E-02AB-17F0EACA515C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067300" y="1863813"/>
            <a:ext cx="2057402" cy="39043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0CBB77-B1CF-8B0B-DC41-E1CB3582506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388100" y="1863813"/>
            <a:ext cx="736602" cy="12333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69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Important</a:t>
            </a:r>
            <a:r>
              <a:rPr lang="de-DE" dirty="0"/>
              <a:t> Dates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Abstract submission: 6 March 2023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Paper submission deadline: 13 March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Author Notification: 22 April 2023 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Camera-ready paper due: 12 May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 err="1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NeSy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Workshop dates: 3-5 July 2023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4258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29" y="557993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524FB-F6C7-BA5F-B956-82EC52F7B59F}"/>
              </a:ext>
            </a:extLst>
          </p:cNvPr>
          <p:cNvCxnSpPr>
            <a:cxnSpLocks/>
          </p:cNvCxnSpPr>
          <p:nvPr/>
        </p:nvCxnSpPr>
        <p:spPr>
          <a:xfrm>
            <a:off x="7405428" y="730468"/>
            <a:ext cx="8922" cy="5410836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8C743AB-BED3-7CB3-34DF-EA0BD574C327}"/>
              </a:ext>
            </a:extLst>
          </p:cNvPr>
          <p:cNvGrpSpPr/>
          <p:nvPr/>
        </p:nvGrpSpPr>
        <p:grpSpPr>
          <a:xfrm>
            <a:off x="219611" y="2341304"/>
            <a:ext cx="10973727" cy="4085532"/>
            <a:chOff x="219611" y="2341304"/>
            <a:chExt cx="10973727" cy="40855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E0070A-08A5-097B-7ADF-21BF80EF4DFA}"/>
                </a:ext>
              </a:extLst>
            </p:cNvPr>
            <p:cNvSpPr/>
            <p:nvPr/>
          </p:nvSpPr>
          <p:spPr>
            <a:xfrm>
              <a:off x="2682078" y="2426079"/>
              <a:ext cx="744416" cy="106652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Beam searched Clauses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B438E-6DE1-45E3-2959-3725B5BAE041}"/>
                </a:ext>
              </a:extLst>
            </p:cNvPr>
            <p:cNvSpPr/>
            <p:nvPr/>
          </p:nvSpPr>
          <p:spPr>
            <a:xfrm>
              <a:off x="7657257" y="2341304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Clauses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3FCC9A-ACAB-60A0-32C9-007AB21F20ED}"/>
                </a:ext>
              </a:extLst>
            </p:cNvPr>
            <p:cNvSpPr/>
            <p:nvPr/>
          </p:nvSpPr>
          <p:spPr>
            <a:xfrm>
              <a:off x="9593392" y="2492279"/>
              <a:ext cx="851263" cy="32522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7312689-7B55-C20C-9B18-A75BA35036E4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5" y="2972566"/>
              <a:ext cx="2149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5DAF8D-7F55-04BE-7658-978E1E2DC186}"/>
                </a:ext>
              </a:extLst>
            </p:cNvPr>
            <p:cNvCxnSpPr>
              <a:cxnSpLocks/>
            </p:cNvCxnSpPr>
            <p:nvPr/>
          </p:nvCxnSpPr>
          <p:spPr>
            <a:xfrm>
              <a:off x="10444655" y="4122096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D9E762-3E20-CF5A-4DBA-6EEDD73A7F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1085" y="2995398"/>
              <a:ext cx="192045" cy="1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884774-BD0B-7EF2-09BE-302B74426EBC}"/>
                </a:ext>
              </a:extLst>
            </p:cNvPr>
            <p:cNvCxnSpPr>
              <a:cxnSpLocks/>
            </p:cNvCxnSpPr>
            <p:nvPr/>
          </p:nvCxnSpPr>
          <p:spPr>
            <a:xfrm>
              <a:off x="8831857" y="2660910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row: U-Turn 31">
              <a:extLst>
                <a:ext uri="{FF2B5EF4-FFF2-40B4-BE49-F238E27FC236}">
                  <a16:creationId xmlns:a16="http://schemas.microsoft.com/office/drawing/2014/main" id="{7BECF8B5-D04E-FF64-2509-121D672BC08E}"/>
                </a:ext>
              </a:extLst>
            </p:cNvPr>
            <p:cNvSpPr/>
            <p:nvPr/>
          </p:nvSpPr>
          <p:spPr>
            <a:xfrm rot="10800000">
              <a:off x="9800356" y="5988674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F6B4-EB1E-860C-739E-06B2963664C5}"/>
                </a:ext>
              </a:extLst>
            </p:cNvPr>
            <p:cNvSpPr txBox="1"/>
            <p:nvPr/>
          </p:nvSpPr>
          <p:spPr>
            <a:xfrm>
              <a:off x="10237690" y="6180615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train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CCD0B403-BD5C-B873-6633-6DE6980143AD}"/>
                </a:ext>
              </a:extLst>
            </p:cNvPr>
            <p:cNvCxnSpPr>
              <a:cxnSpLocks/>
              <a:stCxn id="4" idx="0"/>
              <a:endCxn id="8" idx="0"/>
            </p:cNvCxnSpPr>
            <p:nvPr/>
          </p:nvCxnSpPr>
          <p:spPr>
            <a:xfrm rot="16200000" flipH="1">
              <a:off x="6503555" y="-1023190"/>
              <a:ext cx="66200" cy="6964738"/>
            </a:xfrm>
            <a:prstGeom prst="bentConnector3">
              <a:avLst>
                <a:gd name="adj1" fmla="val -34531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67729-F8CC-4700-5E1A-E55C06293D1D}"/>
                </a:ext>
              </a:extLst>
            </p:cNvPr>
            <p:cNvSpPr/>
            <p:nvPr/>
          </p:nvSpPr>
          <p:spPr>
            <a:xfrm>
              <a:off x="7665044" y="3108839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Predicates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EF2A88C-BEF4-B843-12EC-15FEB85B2E99}"/>
                </a:ext>
              </a:extLst>
            </p:cNvPr>
            <p:cNvCxnSpPr>
              <a:cxnSpLocks/>
            </p:cNvCxnSpPr>
            <p:nvPr/>
          </p:nvCxnSpPr>
          <p:spPr>
            <a:xfrm>
              <a:off x="8834010" y="3366909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F94087-F6F8-B816-B49D-7C2252D19C21}"/>
                </a:ext>
              </a:extLst>
            </p:cNvPr>
            <p:cNvSpPr txBox="1"/>
            <p:nvPr/>
          </p:nvSpPr>
          <p:spPr>
            <a:xfrm>
              <a:off x="693950" y="3578697"/>
              <a:ext cx="770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Update Language</a:t>
              </a:r>
            </a:p>
          </p:txBody>
        </p:sp>
        <p:cxnSp>
          <p:nvCxnSpPr>
            <p:cNvPr id="26" name="Connector: Elbow 36">
              <a:extLst>
                <a:ext uri="{FF2B5EF4-FFF2-40B4-BE49-F238E27FC236}">
                  <a16:creationId xmlns:a16="http://schemas.microsoft.com/office/drawing/2014/main" id="{32DC086B-5B77-98DC-2239-62CB908906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61829" y="3517435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FB5295-5DC7-F2A0-9BB1-3A7515742613}"/>
                </a:ext>
              </a:extLst>
            </p:cNvPr>
            <p:cNvSpPr txBox="1"/>
            <p:nvPr/>
          </p:nvSpPr>
          <p:spPr>
            <a:xfrm>
              <a:off x="8771617" y="3624414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Eval. Score</a:t>
              </a:r>
            </a:p>
          </p:txBody>
        </p:sp>
        <p:cxnSp>
          <p:nvCxnSpPr>
            <p:cNvPr id="51" name="Connector: Elbow 36">
              <a:extLst>
                <a:ext uri="{FF2B5EF4-FFF2-40B4-BE49-F238E27FC236}">
                  <a16:creationId xmlns:a16="http://schemas.microsoft.com/office/drawing/2014/main" id="{0C74E3CB-B73B-9F25-8229-61D250401226}"/>
                </a:ext>
              </a:extLst>
            </p:cNvPr>
            <p:cNvCxnSpPr>
              <a:cxnSpLocks/>
              <a:stCxn id="14" idx="2"/>
              <a:endCxn id="78" idx="2"/>
            </p:cNvCxnSpPr>
            <p:nvPr/>
          </p:nvCxnSpPr>
          <p:spPr>
            <a:xfrm rot="5400000" flipH="1">
              <a:off x="4212177" y="-159108"/>
              <a:ext cx="355107" cy="7488976"/>
            </a:xfrm>
            <a:prstGeom prst="bentConnector3">
              <a:avLst>
                <a:gd name="adj1" fmla="val -64375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CB6719-258A-37E9-7F86-68149F397D92}"/>
                </a:ext>
              </a:extLst>
            </p:cNvPr>
            <p:cNvSpPr txBox="1"/>
            <p:nvPr/>
          </p:nvSpPr>
          <p:spPr>
            <a:xfrm>
              <a:off x="7587355" y="4095507"/>
              <a:ext cx="15071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General positive  Clauses </a:t>
              </a:r>
            </a:p>
            <a:p>
              <a:r>
                <a:rPr lang="en-US" sz="1000" dirty="0"/>
                <a:t>with its predicates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547D960-7A20-562B-CBC6-E935442E3D2C}"/>
                </a:ext>
              </a:extLst>
            </p:cNvPr>
            <p:cNvSpPr/>
            <p:nvPr/>
          </p:nvSpPr>
          <p:spPr>
            <a:xfrm>
              <a:off x="219611" y="2501929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Images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3C779CA-FE66-F812-6D49-203F094516E7}"/>
                </a:ext>
              </a:extLst>
            </p:cNvPr>
            <p:cNvSpPr/>
            <p:nvPr/>
          </p:nvSpPr>
          <p:spPr>
            <a:xfrm>
              <a:off x="219611" y="2998326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Languages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C24FACE-FCBC-FE43-193B-96CAE90095B8}"/>
                </a:ext>
              </a:extLst>
            </p:cNvPr>
            <p:cNvCxnSpPr>
              <a:cxnSpLocks/>
            </p:cNvCxnSpPr>
            <p:nvPr/>
          </p:nvCxnSpPr>
          <p:spPr>
            <a:xfrm>
              <a:off x="1233288" y="2972566"/>
              <a:ext cx="2314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BE776D9-9FCE-CC94-6A4F-ABAACBCB95F2}"/>
                </a:ext>
              </a:extLst>
            </p:cNvPr>
            <p:cNvSpPr/>
            <p:nvPr/>
          </p:nvSpPr>
          <p:spPr>
            <a:xfrm>
              <a:off x="1507695" y="2754590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Generator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EF25D36-1A87-0BAC-412E-648881F450C8}"/>
                </a:ext>
              </a:extLst>
            </p:cNvPr>
            <p:cNvCxnSpPr>
              <a:cxnSpLocks/>
            </p:cNvCxnSpPr>
            <p:nvPr/>
          </p:nvCxnSpPr>
          <p:spPr>
            <a:xfrm>
              <a:off x="3519500" y="3007423"/>
              <a:ext cx="227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687773-91FE-8C9A-F51D-8B66344E1573}"/>
                </a:ext>
              </a:extLst>
            </p:cNvPr>
            <p:cNvSpPr/>
            <p:nvPr/>
          </p:nvSpPr>
          <p:spPr>
            <a:xfrm>
              <a:off x="3814152" y="2736015"/>
              <a:ext cx="549674" cy="551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2139487-3035-C1A9-81F6-39AE5FF2E9DD}"/>
                </a:ext>
              </a:extLst>
            </p:cNvPr>
            <p:cNvSpPr/>
            <p:nvPr/>
          </p:nvSpPr>
          <p:spPr>
            <a:xfrm>
              <a:off x="4664963" y="2745796"/>
              <a:ext cx="752838" cy="55195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Points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A86268E-E57D-7422-B9B0-8D668DF9E91A}"/>
                </a:ext>
              </a:extLst>
            </p:cNvPr>
            <p:cNvSpPr/>
            <p:nvPr/>
          </p:nvSpPr>
          <p:spPr>
            <a:xfrm>
              <a:off x="5556250" y="2745796"/>
              <a:ext cx="752838" cy="55195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Accuracy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23554FE-DDE5-1497-8BB1-B44083D29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7307" y="3008635"/>
              <a:ext cx="192045" cy="1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B42FE1-40A3-D190-61C5-1A684DC77F77}"/>
                </a:ext>
              </a:extLst>
            </p:cNvPr>
            <p:cNvSpPr/>
            <p:nvPr/>
          </p:nvSpPr>
          <p:spPr>
            <a:xfrm>
              <a:off x="6372136" y="2731445"/>
              <a:ext cx="752838" cy="55195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Selected Clauses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C0D6D4A-E084-F535-94F7-B47C88065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3101" y="3021671"/>
              <a:ext cx="192045" cy="1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06C66A8-B84B-547C-E980-B3F88882B155}"/>
                </a:ext>
              </a:extLst>
            </p:cNvPr>
            <p:cNvCxnSpPr>
              <a:cxnSpLocks/>
            </p:cNvCxnSpPr>
            <p:nvPr/>
          </p:nvCxnSpPr>
          <p:spPr>
            <a:xfrm>
              <a:off x="7222305" y="3021095"/>
              <a:ext cx="425639" cy="5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E2C286-B275-4375-149A-CA1AE8152674}"/>
                </a:ext>
              </a:extLst>
            </p:cNvPr>
            <p:cNvSpPr txBox="1"/>
            <p:nvPr/>
          </p:nvSpPr>
          <p:spPr>
            <a:xfrm>
              <a:off x="5673333" y="5201087"/>
              <a:ext cx="1397606" cy="24622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Beam Search Clauses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9ACD0DB-ED4E-1848-8009-F3B00AA6E0BF}"/>
                </a:ext>
              </a:extLst>
            </p:cNvPr>
            <p:cNvSpPr txBox="1"/>
            <p:nvPr/>
          </p:nvSpPr>
          <p:spPr>
            <a:xfrm>
              <a:off x="7744263" y="5227642"/>
              <a:ext cx="1397606" cy="24622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Invented Clauses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234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29" y="557993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8E0070A-08A5-097B-7ADF-21BF80EF4DFA}"/>
              </a:ext>
            </a:extLst>
          </p:cNvPr>
          <p:cNvSpPr/>
          <p:nvPr/>
        </p:nvSpPr>
        <p:spPr>
          <a:xfrm>
            <a:off x="2682078" y="2426079"/>
            <a:ext cx="744416" cy="106652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Beam searched 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DB438E-6DE1-45E3-2959-3725B5BAE041}"/>
              </a:ext>
            </a:extLst>
          </p:cNvPr>
          <p:cNvSpPr/>
          <p:nvPr/>
        </p:nvSpPr>
        <p:spPr>
          <a:xfrm>
            <a:off x="7657257" y="2341304"/>
            <a:ext cx="938349" cy="6540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Invented Clauses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FCC9A-ACAB-60A0-32C9-007AB21F20ED}"/>
              </a:ext>
            </a:extLst>
          </p:cNvPr>
          <p:cNvSpPr/>
          <p:nvPr/>
        </p:nvSpPr>
        <p:spPr>
          <a:xfrm>
            <a:off x="9593392" y="2492279"/>
            <a:ext cx="851263" cy="32522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NSFR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312689-7B55-C20C-9B18-A75BA35036E4}"/>
              </a:ext>
            </a:extLst>
          </p:cNvPr>
          <p:cNvCxnSpPr>
            <a:cxnSpLocks/>
          </p:cNvCxnSpPr>
          <p:nvPr/>
        </p:nvCxnSpPr>
        <p:spPr>
          <a:xfrm>
            <a:off x="2423435" y="2972566"/>
            <a:ext cx="214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5DAF8D-7F55-04BE-7658-978E1E2DC186}"/>
              </a:ext>
            </a:extLst>
          </p:cNvPr>
          <p:cNvCxnSpPr>
            <a:cxnSpLocks/>
          </p:cNvCxnSpPr>
          <p:nvPr/>
        </p:nvCxnSpPr>
        <p:spPr>
          <a:xfrm>
            <a:off x="10444655" y="4122096"/>
            <a:ext cx="74868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D9E762-3E20-CF5A-4DBA-6EEDD73A7FD9}"/>
              </a:ext>
            </a:extLst>
          </p:cNvPr>
          <p:cNvCxnSpPr>
            <a:cxnSpLocks/>
          </p:cNvCxnSpPr>
          <p:nvPr/>
        </p:nvCxnSpPr>
        <p:spPr>
          <a:xfrm flipV="1">
            <a:off x="4441085" y="2995398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884774-BD0B-7EF2-09BE-302B74426EBC}"/>
              </a:ext>
            </a:extLst>
          </p:cNvPr>
          <p:cNvCxnSpPr>
            <a:cxnSpLocks/>
          </p:cNvCxnSpPr>
          <p:nvPr/>
        </p:nvCxnSpPr>
        <p:spPr>
          <a:xfrm>
            <a:off x="8831857" y="2660910"/>
            <a:ext cx="525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U-Turn 31">
            <a:extLst>
              <a:ext uri="{FF2B5EF4-FFF2-40B4-BE49-F238E27FC236}">
                <a16:creationId xmlns:a16="http://schemas.microsoft.com/office/drawing/2014/main" id="{7BECF8B5-D04E-FF64-2509-121D672BC08E}"/>
              </a:ext>
            </a:extLst>
          </p:cNvPr>
          <p:cNvSpPr/>
          <p:nvPr/>
        </p:nvSpPr>
        <p:spPr>
          <a:xfrm rot="10800000">
            <a:off x="9800356" y="5988674"/>
            <a:ext cx="437334" cy="438161"/>
          </a:xfrm>
          <a:prstGeom prst="uturnArrow">
            <a:avLst>
              <a:gd name="adj1" fmla="val 0"/>
              <a:gd name="adj2" fmla="val 7759"/>
              <a:gd name="adj3" fmla="val 17241"/>
              <a:gd name="adj4" fmla="val 5427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70F6B4-EB1E-860C-739E-06B2963664C5}"/>
              </a:ext>
            </a:extLst>
          </p:cNvPr>
          <p:cNvSpPr txBox="1"/>
          <p:nvPr/>
        </p:nvSpPr>
        <p:spPr>
          <a:xfrm>
            <a:off x="10237690" y="6180615"/>
            <a:ext cx="4299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train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CD0B403-BD5C-B873-6633-6DE6980143AD}"/>
              </a:ext>
            </a:extLst>
          </p:cNvPr>
          <p:cNvCxnSpPr>
            <a:cxnSpLocks/>
            <a:stCxn id="4" idx="0"/>
            <a:endCxn id="8" idx="0"/>
          </p:cNvCxnSpPr>
          <p:nvPr/>
        </p:nvCxnSpPr>
        <p:spPr>
          <a:xfrm rot="16200000" flipH="1">
            <a:off x="6503555" y="-1023190"/>
            <a:ext cx="66200" cy="6964738"/>
          </a:xfrm>
          <a:prstGeom prst="bentConnector3">
            <a:avLst>
              <a:gd name="adj1" fmla="val -3453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167729-F8CC-4700-5E1A-E55C06293D1D}"/>
              </a:ext>
            </a:extLst>
          </p:cNvPr>
          <p:cNvSpPr/>
          <p:nvPr/>
        </p:nvSpPr>
        <p:spPr>
          <a:xfrm>
            <a:off x="7665044" y="3108839"/>
            <a:ext cx="938349" cy="6540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Invented Predicates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F2A88C-BEF4-B843-12EC-15FEB85B2E99}"/>
              </a:ext>
            </a:extLst>
          </p:cNvPr>
          <p:cNvCxnSpPr>
            <a:cxnSpLocks/>
          </p:cNvCxnSpPr>
          <p:nvPr/>
        </p:nvCxnSpPr>
        <p:spPr>
          <a:xfrm>
            <a:off x="8834010" y="3366909"/>
            <a:ext cx="620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F94087-F6F8-B816-B49D-7C2252D19C21}"/>
              </a:ext>
            </a:extLst>
          </p:cNvPr>
          <p:cNvSpPr txBox="1"/>
          <p:nvPr/>
        </p:nvSpPr>
        <p:spPr>
          <a:xfrm>
            <a:off x="693950" y="3578697"/>
            <a:ext cx="770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Update Language</a:t>
            </a:r>
          </a:p>
        </p:txBody>
      </p:sp>
      <p:cxnSp>
        <p:nvCxnSpPr>
          <p:cNvPr id="26" name="Connector: Elbow 36">
            <a:extLst>
              <a:ext uri="{FF2B5EF4-FFF2-40B4-BE49-F238E27FC236}">
                <a16:creationId xmlns:a16="http://schemas.microsoft.com/office/drawing/2014/main" id="{32DC086B-5B77-98DC-2239-62CB90890682}"/>
              </a:ext>
            </a:extLst>
          </p:cNvPr>
          <p:cNvCxnSpPr>
            <a:cxnSpLocks/>
          </p:cNvCxnSpPr>
          <p:nvPr/>
        </p:nvCxnSpPr>
        <p:spPr>
          <a:xfrm rot="10800000">
            <a:off x="8861829" y="3517435"/>
            <a:ext cx="56529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FB5295-5DC7-F2A0-9BB1-3A7515742613}"/>
              </a:ext>
            </a:extLst>
          </p:cNvPr>
          <p:cNvSpPr txBox="1"/>
          <p:nvPr/>
        </p:nvSpPr>
        <p:spPr>
          <a:xfrm>
            <a:off x="8771617" y="362441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Eval. Score</a:t>
            </a:r>
          </a:p>
        </p:txBody>
      </p:sp>
      <p:cxnSp>
        <p:nvCxnSpPr>
          <p:cNvPr id="51" name="Connector: Elbow 36">
            <a:extLst>
              <a:ext uri="{FF2B5EF4-FFF2-40B4-BE49-F238E27FC236}">
                <a16:creationId xmlns:a16="http://schemas.microsoft.com/office/drawing/2014/main" id="{0C74E3CB-B73B-9F25-8229-61D250401226}"/>
              </a:ext>
            </a:extLst>
          </p:cNvPr>
          <p:cNvCxnSpPr>
            <a:cxnSpLocks/>
            <a:stCxn id="14" idx="2"/>
            <a:endCxn id="78" idx="2"/>
          </p:cNvCxnSpPr>
          <p:nvPr/>
        </p:nvCxnSpPr>
        <p:spPr>
          <a:xfrm rot="5400000" flipH="1">
            <a:off x="4212177" y="-159108"/>
            <a:ext cx="355107" cy="7488976"/>
          </a:xfrm>
          <a:prstGeom prst="bentConnector3">
            <a:avLst>
              <a:gd name="adj1" fmla="val -6437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2CB6719-258A-37E9-7F86-68149F397D92}"/>
              </a:ext>
            </a:extLst>
          </p:cNvPr>
          <p:cNvSpPr txBox="1"/>
          <p:nvPr/>
        </p:nvSpPr>
        <p:spPr>
          <a:xfrm>
            <a:off x="7587355" y="4095507"/>
            <a:ext cx="1507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General positive  Clauses </a:t>
            </a:r>
          </a:p>
          <a:p>
            <a:r>
              <a:rPr lang="en-US" sz="1000" dirty="0"/>
              <a:t>with its predicates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47D960-7A20-562B-CBC6-E935442E3D2C}"/>
              </a:ext>
            </a:extLst>
          </p:cNvPr>
          <p:cNvSpPr/>
          <p:nvPr/>
        </p:nvSpPr>
        <p:spPr>
          <a:xfrm>
            <a:off x="219611" y="2501929"/>
            <a:ext cx="851262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Images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C779CA-FE66-F812-6D49-203F094516E7}"/>
              </a:ext>
            </a:extLst>
          </p:cNvPr>
          <p:cNvSpPr/>
          <p:nvPr/>
        </p:nvSpPr>
        <p:spPr>
          <a:xfrm>
            <a:off x="219611" y="2998326"/>
            <a:ext cx="851263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Languages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24FACE-FCBC-FE43-193B-96CAE90095B8}"/>
              </a:ext>
            </a:extLst>
          </p:cNvPr>
          <p:cNvCxnSpPr>
            <a:cxnSpLocks/>
          </p:cNvCxnSpPr>
          <p:nvPr/>
        </p:nvCxnSpPr>
        <p:spPr>
          <a:xfrm>
            <a:off x="1233288" y="2972566"/>
            <a:ext cx="231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4BE776D9-9FCE-CC94-6A4F-ABAACBCB95F2}"/>
              </a:ext>
            </a:extLst>
          </p:cNvPr>
          <p:cNvSpPr/>
          <p:nvPr/>
        </p:nvSpPr>
        <p:spPr>
          <a:xfrm>
            <a:off x="1507695" y="2754590"/>
            <a:ext cx="851262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Clause Generator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F25D36-1A87-0BAC-412E-648881F450C8}"/>
              </a:ext>
            </a:extLst>
          </p:cNvPr>
          <p:cNvCxnSpPr>
            <a:cxnSpLocks/>
          </p:cNvCxnSpPr>
          <p:nvPr/>
        </p:nvCxnSpPr>
        <p:spPr>
          <a:xfrm>
            <a:off x="3519500" y="3007423"/>
            <a:ext cx="227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2687773-91FE-8C9A-F51D-8B66344E1573}"/>
              </a:ext>
            </a:extLst>
          </p:cNvPr>
          <p:cNvSpPr/>
          <p:nvPr/>
        </p:nvSpPr>
        <p:spPr>
          <a:xfrm>
            <a:off x="3814152" y="2736015"/>
            <a:ext cx="549674" cy="5519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NSFR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139487-3035-C1A9-81F6-39AE5FF2E9DD}"/>
              </a:ext>
            </a:extLst>
          </p:cNvPr>
          <p:cNvSpPr/>
          <p:nvPr/>
        </p:nvSpPr>
        <p:spPr>
          <a:xfrm>
            <a:off x="4664963" y="2745796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Clause Points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6268E-E57D-7422-B9B0-8D668DF9E91A}"/>
              </a:ext>
            </a:extLst>
          </p:cNvPr>
          <p:cNvSpPr/>
          <p:nvPr/>
        </p:nvSpPr>
        <p:spPr>
          <a:xfrm>
            <a:off x="5556250" y="2745796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Positive Accuracy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3554FE-DDE5-1497-8BB1-B44083D295CA}"/>
              </a:ext>
            </a:extLst>
          </p:cNvPr>
          <p:cNvCxnSpPr>
            <a:cxnSpLocks/>
          </p:cNvCxnSpPr>
          <p:nvPr/>
        </p:nvCxnSpPr>
        <p:spPr>
          <a:xfrm flipV="1">
            <a:off x="5367307" y="3008635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B42FE1-40A3-D190-61C5-1A684DC77F77}"/>
              </a:ext>
            </a:extLst>
          </p:cNvPr>
          <p:cNvSpPr/>
          <p:nvPr/>
        </p:nvSpPr>
        <p:spPr>
          <a:xfrm>
            <a:off x="6372136" y="2731445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Selected Clauses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0D6D4A-E084-F535-94F7-B47C88065D11}"/>
              </a:ext>
            </a:extLst>
          </p:cNvPr>
          <p:cNvCxnSpPr>
            <a:cxnSpLocks/>
          </p:cNvCxnSpPr>
          <p:nvPr/>
        </p:nvCxnSpPr>
        <p:spPr>
          <a:xfrm flipV="1">
            <a:off x="6193101" y="3021671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6C66A8-B84B-547C-E980-B3F88882B155}"/>
              </a:ext>
            </a:extLst>
          </p:cNvPr>
          <p:cNvCxnSpPr>
            <a:cxnSpLocks/>
          </p:cNvCxnSpPr>
          <p:nvPr/>
        </p:nvCxnSpPr>
        <p:spPr>
          <a:xfrm>
            <a:off x="7222305" y="3021095"/>
            <a:ext cx="425639" cy="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524FB-F6C7-BA5F-B956-82EC52F7B59F}"/>
              </a:ext>
            </a:extLst>
          </p:cNvPr>
          <p:cNvCxnSpPr>
            <a:cxnSpLocks/>
          </p:cNvCxnSpPr>
          <p:nvPr/>
        </p:nvCxnSpPr>
        <p:spPr>
          <a:xfrm>
            <a:off x="7405428" y="730468"/>
            <a:ext cx="8922" cy="5410836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9E2C286-B275-4375-149A-CA1AE8152674}"/>
              </a:ext>
            </a:extLst>
          </p:cNvPr>
          <p:cNvSpPr txBox="1"/>
          <p:nvPr/>
        </p:nvSpPr>
        <p:spPr>
          <a:xfrm>
            <a:off x="5673333" y="5201087"/>
            <a:ext cx="1397606" cy="246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Beam Search Clauses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ACD0DB-ED4E-1848-8009-F3B00AA6E0BF}"/>
              </a:ext>
            </a:extLst>
          </p:cNvPr>
          <p:cNvSpPr txBox="1"/>
          <p:nvPr/>
        </p:nvSpPr>
        <p:spPr>
          <a:xfrm>
            <a:off x="7744263" y="5227642"/>
            <a:ext cx="1397606" cy="246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Invented Clauses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B211ED-9949-638E-27D4-74CD54DE21A9}"/>
              </a:ext>
            </a:extLst>
          </p:cNvPr>
          <p:cNvSpPr/>
          <p:nvPr/>
        </p:nvSpPr>
        <p:spPr>
          <a:xfrm>
            <a:off x="205939" y="5670798"/>
            <a:ext cx="2054698" cy="456859"/>
          </a:xfrm>
          <a:prstGeom prst="rect">
            <a:avLst/>
          </a:prstGeom>
          <a:solidFill>
            <a:schemeClr val="tx1">
              <a:alpha val="7920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 Generation Loop</a:t>
            </a:r>
          </a:p>
        </p:txBody>
      </p:sp>
    </p:spTree>
    <p:extLst>
      <p:ext uri="{BB962C8B-B14F-4D97-AF65-F5344CB8AC3E}">
        <p14:creationId xmlns:p14="http://schemas.microsoft.com/office/powerpoint/2010/main" val="610755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18" y="224506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B71811F-B1FB-7842-F29B-05D317FD872C}"/>
              </a:ext>
            </a:extLst>
          </p:cNvPr>
          <p:cNvGrpSpPr/>
          <p:nvPr/>
        </p:nvGrpSpPr>
        <p:grpSpPr>
          <a:xfrm>
            <a:off x="87151" y="3761123"/>
            <a:ext cx="12025432" cy="1292181"/>
            <a:chOff x="87151" y="3761123"/>
            <a:chExt cx="12025432" cy="12921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904748-1167-27C8-7327-6FCB62D15FDC}"/>
                </a:ext>
              </a:extLst>
            </p:cNvPr>
            <p:cNvSpPr/>
            <p:nvPr/>
          </p:nvSpPr>
          <p:spPr>
            <a:xfrm>
              <a:off x="4654787" y="3821217"/>
              <a:ext cx="582543" cy="3061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A0D298-1649-CA07-DBDF-1375754EAD7D}"/>
                </a:ext>
              </a:extLst>
            </p:cNvPr>
            <p:cNvSpPr/>
            <p:nvPr/>
          </p:nvSpPr>
          <p:spPr>
            <a:xfrm>
              <a:off x="577839" y="3912636"/>
              <a:ext cx="851263" cy="8369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Beam searched Clauses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58B9A7-D0FB-6CB0-05DF-D085D8792F26}"/>
                </a:ext>
              </a:extLst>
            </p:cNvPr>
            <p:cNvSpPr/>
            <p:nvPr/>
          </p:nvSpPr>
          <p:spPr>
            <a:xfrm>
              <a:off x="1983871" y="4506774"/>
              <a:ext cx="970065" cy="438162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Conflict Clauses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E7E98BE-C8B2-8F52-4441-B8F96B6E3DF1}"/>
                </a:ext>
              </a:extLst>
            </p:cNvPr>
            <p:cNvSpPr/>
            <p:nvPr/>
          </p:nvSpPr>
          <p:spPr>
            <a:xfrm>
              <a:off x="10771007" y="3761123"/>
              <a:ext cx="809818" cy="60913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B34AD9D-5285-2406-21F3-5B393E54A75C}"/>
                </a:ext>
              </a:extLst>
            </p:cNvPr>
            <p:cNvCxnSpPr>
              <a:cxnSpLocks/>
            </p:cNvCxnSpPr>
            <p:nvPr/>
          </p:nvCxnSpPr>
          <p:spPr>
            <a:xfrm>
              <a:off x="87151" y="4383137"/>
              <a:ext cx="3545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737739-E94D-DBA4-F73D-9BB56D15F4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75794" y="4120903"/>
              <a:ext cx="436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C227AB1-80DE-FE42-28D3-6E4A688AB250}"/>
                </a:ext>
              </a:extLst>
            </p:cNvPr>
            <p:cNvCxnSpPr>
              <a:cxnSpLocks/>
            </p:cNvCxnSpPr>
            <p:nvPr/>
          </p:nvCxnSpPr>
          <p:spPr>
            <a:xfrm>
              <a:off x="1522300" y="4384580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645B29E-4442-9F0B-61BE-E842DA5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9095" y="4053816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Arrow: U-Turn 46">
              <a:extLst>
                <a:ext uri="{FF2B5EF4-FFF2-40B4-BE49-F238E27FC236}">
                  <a16:creationId xmlns:a16="http://schemas.microsoft.com/office/drawing/2014/main" id="{FD41C096-9332-6330-9F8B-932AEFF4B807}"/>
                </a:ext>
              </a:extLst>
            </p:cNvPr>
            <p:cNvSpPr/>
            <p:nvPr/>
          </p:nvSpPr>
          <p:spPr>
            <a:xfrm rot="10800000">
              <a:off x="10944527" y="4406935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664F7D-0472-D2EB-B9CD-D8883981BCF6}"/>
                </a:ext>
              </a:extLst>
            </p:cNvPr>
            <p:cNvSpPr txBox="1"/>
            <p:nvPr/>
          </p:nvSpPr>
          <p:spPr>
            <a:xfrm>
              <a:off x="11245868" y="4807083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train</a:t>
              </a:r>
            </a:p>
          </p:txBody>
        </p: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CDE48C65-A151-AE94-5FC5-AC2776143118}"/>
                </a:ext>
              </a:extLst>
            </p:cNvPr>
            <p:cNvCxnSpPr>
              <a:cxnSpLocks/>
              <a:stCxn id="40" idx="0"/>
              <a:endCxn id="42" idx="0"/>
            </p:cNvCxnSpPr>
            <p:nvPr/>
          </p:nvCxnSpPr>
          <p:spPr>
            <a:xfrm rot="5400000" flipH="1" flipV="1">
              <a:off x="6013937" y="-1249342"/>
              <a:ext cx="151513" cy="10172445"/>
            </a:xfrm>
            <a:prstGeom prst="bentConnector3">
              <a:avLst>
                <a:gd name="adj1" fmla="val 25087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49405F7-E6C0-FD8C-908E-BB17F8DA1224}"/>
                </a:ext>
              </a:extLst>
            </p:cNvPr>
            <p:cNvSpPr/>
            <p:nvPr/>
          </p:nvSpPr>
          <p:spPr>
            <a:xfrm>
              <a:off x="9404969" y="3834117"/>
              <a:ext cx="921299" cy="42129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PI invented Clauses 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758EDA2-06B2-FFA7-BD77-D00908608B10}"/>
                </a:ext>
              </a:extLst>
            </p:cNvPr>
            <p:cNvSpPr/>
            <p:nvPr/>
          </p:nvSpPr>
          <p:spPr>
            <a:xfrm>
              <a:off x="5776597" y="3795325"/>
              <a:ext cx="749995" cy="421298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score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AEBEA8D-BC49-7AD5-9512-34A4D06B32D0}"/>
                </a:ext>
              </a:extLst>
            </p:cNvPr>
            <p:cNvSpPr/>
            <p:nvPr/>
          </p:nvSpPr>
          <p:spPr>
            <a:xfrm>
              <a:off x="1997756" y="4000076"/>
              <a:ext cx="956180" cy="438162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Non-conflict clauses 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7486C11-611B-7F92-3EAA-58DA0A8A91B8}"/>
                </a:ext>
              </a:extLst>
            </p:cNvPr>
            <p:cNvCxnSpPr>
              <a:cxnSpLocks/>
            </p:cNvCxnSpPr>
            <p:nvPr/>
          </p:nvCxnSpPr>
          <p:spPr>
            <a:xfrm>
              <a:off x="3031702" y="4242845"/>
              <a:ext cx="3103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Curved 57">
              <a:extLst>
                <a:ext uri="{FF2B5EF4-FFF2-40B4-BE49-F238E27FC236}">
                  <a16:creationId xmlns:a16="http://schemas.microsoft.com/office/drawing/2014/main" id="{61DA760F-5D2F-A69A-781C-BA2EF49F3912}"/>
                </a:ext>
              </a:extLst>
            </p:cNvPr>
            <p:cNvCxnSpPr>
              <a:cxnSpLocks/>
            </p:cNvCxnSpPr>
            <p:nvPr/>
          </p:nvCxnSpPr>
          <p:spPr>
            <a:xfrm>
              <a:off x="2954822" y="4744299"/>
              <a:ext cx="464139" cy="5185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B8C927A-6FAC-E52C-BD02-34B5CFB6F488}"/>
                </a:ext>
              </a:extLst>
            </p:cNvPr>
            <p:cNvGrpSpPr/>
            <p:nvPr/>
          </p:nvGrpSpPr>
          <p:grpSpPr>
            <a:xfrm>
              <a:off x="3057486" y="4654830"/>
              <a:ext cx="206828" cy="189560"/>
              <a:chOff x="5577296" y="6005788"/>
              <a:chExt cx="206828" cy="18956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C7D6A4F-12CE-CE19-A5C7-BB52DFAB3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46" y="6005788"/>
                <a:ext cx="168728" cy="18956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44A44E7-B7E0-07E3-4A9A-29A3CA2789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7296" y="6027297"/>
                <a:ext cx="206828" cy="1465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B7B0F44-3FE0-ECF9-82BF-33D593C78CA7}"/>
                </a:ext>
              </a:extLst>
            </p:cNvPr>
            <p:cNvSpPr/>
            <p:nvPr/>
          </p:nvSpPr>
          <p:spPr>
            <a:xfrm>
              <a:off x="3421225" y="3791740"/>
              <a:ext cx="749995" cy="409222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Images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ECB87BB-0BD2-6A9F-2888-34A7DCEDFCCA}"/>
                </a:ext>
              </a:extLst>
            </p:cNvPr>
            <p:cNvSpPr/>
            <p:nvPr/>
          </p:nvSpPr>
          <p:spPr>
            <a:xfrm>
              <a:off x="3412625" y="4242845"/>
              <a:ext cx="758596" cy="405183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Negative Images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DB5986-655F-43BF-2884-B7EF459591D5}"/>
                </a:ext>
              </a:extLst>
            </p:cNvPr>
            <p:cNvSpPr/>
            <p:nvPr/>
          </p:nvSpPr>
          <p:spPr>
            <a:xfrm>
              <a:off x="4648616" y="4370256"/>
              <a:ext cx="624489" cy="3061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24C0E57-0BA0-95AA-188F-79022019401C}"/>
                </a:ext>
              </a:extLst>
            </p:cNvPr>
            <p:cNvCxnSpPr>
              <a:cxnSpLocks/>
            </p:cNvCxnSpPr>
            <p:nvPr/>
          </p:nvCxnSpPr>
          <p:spPr>
            <a:xfrm>
              <a:off x="4311656" y="4000076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736B66E-291D-405E-8438-860032FDCF53}"/>
                </a:ext>
              </a:extLst>
            </p:cNvPr>
            <p:cNvCxnSpPr>
              <a:cxnSpLocks/>
            </p:cNvCxnSpPr>
            <p:nvPr/>
          </p:nvCxnSpPr>
          <p:spPr>
            <a:xfrm>
              <a:off x="4306517" y="4486687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FEFB75C-F109-779D-7F0D-F74775065771}"/>
                </a:ext>
              </a:extLst>
            </p:cNvPr>
            <p:cNvSpPr/>
            <p:nvPr/>
          </p:nvSpPr>
          <p:spPr>
            <a:xfrm>
              <a:off x="5772169" y="4306601"/>
              <a:ext cx="758596" cy="43768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Negative score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5593147-4664-D867-6713-ECA43EE2C38C}"/>
                </a:ext>
              </a:extLst>
            </p:cNvPr>
            <p:cNvCxnSpPr>
              <a:cxnSpLocks/>
            </p:cNvCxnSpPr>
            <p:nvPr/>
          </p:nvCxnSpPr>
          <p:spPr>
            <a:xfrm>
              <a:off x="5345613" y="4523345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BBA6044-1562-D804-35AF-E64B84526B20}"/>
                </a:ext>
              </a:extLst>
            </p:cNvPr>
            <p:cNvCxnSpPr>
              <a:cxnSpLocks/>
            </p:cNvCxnSpPr>
            <p:nvPr/>
          </p:nvCxnSpPr>
          <p:spPr>
            <a:xfrm>
              <a:off x="5342252" y="4000076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D768203-B88C-DF77-704B-2917A606792A}"/>
                </a:ext>
              </a:extLst>
            </p:cNvPr>
            <p:cNvSpPr/>
            <p:nvPr/>
          </p:nvSpPr>
          <p:spPr>
            <a:xfrm>
              <a:off x="7083810" y="4056305"/>
              <a:ext cx="809818" cy="38193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Sign Eval.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79A9741-2B50-1128-3AFC-82CBF080AE36}"/>
                </a:ext>
              </a:extLst>
            </p:cNvPr>
            <p:cNvCxnSpPr>
              <a:cxnSpLocks/>
            </p:cNvCxnSpPr>
            <p:nvPr/>
          </p:nvCxnSpPr>
          <p:spPr>
            <a:xfrm>
              <a:off x="6628787" y="4254679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233FD76-36C7-6F8A-455E-42A726C800C2}"/>
                </a:ext>
              </a:extLst>
            </p:cNvPr>
            <p:cNvSpPr/>
            <p:nvPr/>
          </p:nvSpPr>
          <p:spPr>
            <a:xfrm>
              <a:off x="8169550" y="3785308"/>
              <a:ext cx="749995" cy="42129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Clauses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FFBA04C-73E5-A664-57A2-C089F084124D}"/>
                </a:ext>
              </a:extLst>
            </p:cNvPr>
            <p:cNvSpPr/>
            <p:nvPr/>
          </p:nvSpPr>
          <p:spPr>
            <a:xfrm>
              <a:off x="8170283" y="4259426"/>
              <a:ext cx="758596" cy="437686"/>
            </a:xfrm>
            <a:prstGeom prst="rect">
              <a:avLst/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Negative Clauses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4E61477-1EB6-2E9D-62F2-63E975DC31D1}"/>
                </a:ext>
              </a:extLst>
            </p:cNvPr>
            <p:cNvCxnSpPr>
              <a:cxnSpLocks/>
            </p:cNvCxnSpPr>
            <p:nvPr/>
          </p:nvCxnSpPr>
          <p:spPr>
            <a:xfrm>
              <a:off x="8990552" y="4050291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or: Curved 101">
              <a:extLst>
                <a:ext uri="{FF2B5EF4-FFF2-40B4-BE49-F238E27FC236}">
                  <a16:creationId xmlns:a16="http://schemas.microsoft.com/office/drawing/2014/main" id="{D086FE21-04EF-6A98-072C-68DE086102ED}"/>
                </a:ext>
              </a:extLst>
            </p:cNvPr>
            <p:cNvCxnSpPr>
              <a:cxnSpLocks/>
            </p:cNvCxnSpPr>
            <p:nvPr/>
          </p:nvCxnSpPr>
          <p:spPr>
            <a:xfrm>
              <a:off x="8952656" y="4532791"/>
              <a:ext cx="464139" cy="5185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63725AA-9A8E-7B3E-8448-18EE7F25C588}"/>
                </a:ext>
              </a:extLst>
            </p:cNvPr>
            <p:cNvGrpSpPr/>
            <p:nvPr/>
          </p:nvGrpSpPr>
          <p:grpSpPr>
            <a:xfrm>
              <a:off x="9055320" y="4443322"/>
              <a:ext cx="206828" cy="189560"/>
              <a:chOff x="5577296" y="6005788"/>
              <a:chExt cx="206828" cy="18956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C2343A2-239A-F327-3F3A-8A9C6874C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46" y="6005788"/>
                <a:ext cx="168728" cy="18956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59A12975-3693-C4CD-3EAD-A2CEF071E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7296" y="6027297"/>
                <a:ext cx="206828" cy="1465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BACF413-3515-254E-766E-4B094E09CE9A}"/>
                </a:ext>
              </a:extLst>
            </p:cNvPr>
            <p:cNvCxnSpPr>
              <a:cxnSpLocks/>
            </p:cNvCxnSpPr>
            <p:nvPr/>
          </p:nvCxnSpPr>
          <p:spPr>
            <a:xfrm>
              <a:off x="7938289" y="4242845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42F838CE-4F5B-B61D-B44D-8D23703F2498}"/>
              </a:ext>
            </a:extLst>
          </p:cNvPr>
          <p:cNvSpPr txBox="1"/>
          <p:nvPr/>
        </p:nvSpPr>
        <p:spPr>
          <a:xfrm>
            <a:off x="550100" y="5550942"/>
            <a:ext cx="11317522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Conflict Clauses:  e.g.  p(A,B) :- at_area_0(A, B), at_area_7(A,B) is a conflict clause, cause the atoms in the clause body </a:t>
            </a:r>
            <a:r>
              <a:rPr lang="en-US" altLang="zh-CN" sz="1000" dirty="0"/>
              <a:t>contradict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Clause Sign: A clause can be given a positive sign </a:t>
            </a:r>
            <a:r>
              <a:rPr lang="zh-CN" altLang="en-US" sz="1000" dirty="0"/>
              <a:t>‘</a:t>
            </a:r>
            <a:r>
              <a:rPr lang="en-US" altLang="zh-CN" sz="1000" dirty="0"/>
              <a:t>+</a:t>
            </a:r>
            <a:r>
              <a:rPr lang="zh-CN" altLang="en-US" sz="1000" dirty="0"/>
              <a:t>’ </a:t>
            </a:r>
            <a:r>
              <a:rPr lang="en-US" altLang="zh-CN" sz="1000" dirty="0"/>
              <a:t>or a negative sign ‘-’. A clause labeled with a positive sign can be further consider for PI module, a clause labeled with a negative sign is discarded for PI module.</a:t>
            </a:r>
            <a:endParaRPr lang="en-US" sz="1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056897-4200-F86B-229C-63348C0FBDC1}"/>
              </a:ext>
            </a:extLst>
          </p:cNvPr>
          <p:cNvGrpSpPr/>
          <p:nvPr/>
        </p:nvGrpSpPr>
        <p:grpSpPr>
          <a:xfrm>
            <a:off x="2517388" y="654077"/>
            <a:ext cx="8222797" cy="2415017"/>
            <a:chOff x="1330348" y="2321366"/>
            <a:chExt cx="8222797" cy="241501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DB0D06-205E-5C2E-93A1-18E7E410CDD6}"/>
                </a:ext>
              </a:extLst>
            </p:cNvPr>
            <p:cNvSpPr/>
            <p:nvPr/>
          </p:nvSpPr>
          <p:spPr>
            <a:xfrm>
              <a:off x="4488808" y="2460006"/>
              <a:ext cx="851263" cy="1358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Beam searched Clauses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DB0D80-6CDF-170C-A92B-D945BC83CC80}"/>
                </a:ext>
              </a:extLst>
            </p:cNvPr>
            <p:cNvSpPr/>
            <p:nvPr/>
          </p:nvSpPr>
          <p:spPr>
            <a:xfrm>
              <a:off x="6017064" y="2321366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Clauses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1EEA5B0-81B8-53DA-9841-0DF984BDC53C}"/>
                </a:ext>
              </a:extLst>
            </p:cNvPr>
            <p:cNvSpPr/>
            <p:nvPr/>
          </p:nvSpPr>
          <p:spPr>
            <a:xfrm>
              <a:off x="7953199" y="2472341"/>
              <a:ext cx="851263" cy="141666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AED9127-CB88-E983-48A8-4248C2647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046" y="289761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645DDFB-0F55-365F-6500-C36D9FC66D86}"/>
                </a:ext>
              </a:extLst>
            </p:cNvPr>
            <p:cNvCxnSpPr>
              <a:cxnSpLocks/>
            </p:cNvCxnSpPr>
            <p:nvPr/>
          </p:nvCxnSpPr>
          <p:spPr>
            <a:xfrm>
              <a:off x="8804462" y="3190613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85A05F-17AF-7DCC-53DC-96CABA085656}"/>
                </a:ext>
              </a:extLst>
            </p:cNvPr>
            <p:cNvCxnSpPr>
              <a:cxnSpLocks/>
            </p:cNvCxnSpPr>
            <p:nvPr/>
          </p:nvCxnSpPr>
          <p:spPr>
            <a:xfrm>
              <a:off x="5501349" y="2689392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1C46907-49A2-A475-FD24-192C294091F5}"/>
                </a:ext>
              </a:extLst>
            </p:cNvPr>
            <p:cNvCxnSpPr>
              <a:cxnSpLocks/>
            </p:cNvCxnSpPr>
            <p:nvPr/>
          </p:nvCxnSpPr>
          <p:spPr>
            <a:xfrm>
              <a:off x="7191664" y="2640972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Arrow: U-Turn 31">
              <a:extLst>
                <a:ext uri="{FF2B5EF4-FFF2-40B4-BE49-F238E27FC236}">
                  <a16:creationId xmlns:a16="http://schemas.microsoft.com/office/drawing/2014/main" id="{DA1F70DA-B705-7790-1C2B-5326760B7749}"/>
                </a:ext>
              </a:extLst>
            </p:cNvPr>
            <p:cNvSpPr/>
            <p:nvPr/>
          </p:nvSpPr>
          <p:spPr>
            <a:xfrm rot="10800000">
              <a:off x="8160164" y="3970506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517ED2-4816-5F53-E8DE-F88AC865F5E0}"/>
                </a:ext>
              </a:extLst>
            </p:cNvPr>
            <p:cNvSpPr txBox="1"/>
            <p:nvPr/>
          </p:nvSpPr>
          <p:spPr>
            <a:xfrm>
              <a:off x="8321123" y="4490162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train</a:t>
              </a:r>
            </a:p>
          </p:txBody>
        </p:sp>
        <p:cxnSp>
          <p:nvCxnSpPr>
            <p:cNvPr id="27" name="Connector: Elbow 36">
              <a:extLst>
                <a:ext uri="{FF2B5EF4-FFF2-40B4-BE49-F238E27FC236}">
                  <a16:creationId xmlns:a16="http://schemas.microsoft.com/office/drawing/2014/main" id="{C78729F2-1252-3DCF-1D73-6EE9BD1EA6ED}"/>
                </a:ext>
              </a:extLst>
            </p:cNvPr>
            <p:cNvCxnSpPr>
              <a:cxnSpLocks/>
              <a:stCxn id="17" idx="0"/>
              <a:endCxn id="20" idx="0"/>
            </p:cNvCxnSpPr>
            <p:nvPr/>
          </p:nvCxnSpPr>
          <p:spPr>
            <a:xfrm rot="16200000" flipH="1">
              <a:off x="6640467" y="733978"/>
              <a:ext cx="12335" cy="3464391"/>
            </a:xfrm>
            <a:prstGeom prst="bentConnector3">
              <a:avLst>
                <a:gd name="adj1" fmla="val -18532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E57082-E455-61B4-F578-FCE010E9DD7E}"/>
                </a:ext>
              </a:extLst>
            </p:cNvPr>
            <p:cNvSpPr/>
            <p:nvPr/>
          </p:nvSpPr>
          <p:spPr>
            <a:xfrm>
              <a:off x="6024851" y="3088901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Predicates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1DDFE7E-D7E2-596F-E4BC-C8644B34076A}"/>
                </a:ext>
              </a:extLst>
            </p:cNvPr>
            <p:cNvCxnSpPr>
              <a:cxnSpLocks/>
            </p:cNvCxnSpPr>
            <p:nvPr/>
          </p:nvCxnSpPr>
          <p:spPr>
            <a:xfrm>
              <a:off x="7193817" y="3346971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202FBF7-0EBE-13B3-BC41-40EF9660E9B6}"/>
                </a:ext>
              </a:extLst>
            </p:cNvPr>
            <p:cNvSpPr txBox="1"/>
            <p:nvPr/>
          </p:nvSpPr>
          <p:spPr>
            <a:xfrm>
              <a:off x="1804687" y="3527532"/>
              <a:ext cx="770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Update Language</a:t>
              </a:r>
            </a:p>
          </p:txBody>
        </p:sp>
        <p:cxnSp>
          <p:nvCxnSpPr>
            <p:cNvPr id="31" name="Connector: Elbow 36">
              <a:extLst>
                <a:ext uri="{FF2B5EF4-FFF2-40B4-BE49-F238E27FC236}">
                  <a16:creationId xmlns:a16="http://schemas.microsoft.com/office/drawing/2014/main" id="{D1988071-0BF7-0343-131C-A485BF63ECD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21636" y="3497497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10F356-26EE-BA6C-7777-88C9DA73E31B}"/>
                </a:ext>
              </a:extLst>
            </p:cNvPr>
            <p:cNvSpPr txBox="1"/>
            <p:nvPr/>
          </p:nvSpPr>
          <p:spPr>
            <a:xfrm>
              <a:off x="7131424" y="3604476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Eval. Score</a:t>
              </a:r>
            </a:p>
          </p:txBody>
        </p:sp>
        <p:cxnSp>
          <p:nvCxnSpPr>
            <p:cNvPr id="35" name="Connector: Elbow 36">
              <a:extLst>
                <a:ext uri="{FF2B5EF4-FFF2-40B4-BE49-F238E27FC236}">
                  <a16:creationId xmlns:a16="http://schemas.microsoft.com/office/drawing/2014/main" id="{3530DAB3-CA48-13BE-81DA-F56FA0D971B8}"/>
                </a:ext>
              </a:extLst>
            </p:cNvPr>
            <p:cNvCxnSpPr>
              <a:cxnSpLocks/>
              <a:stCxn id="28" idx="2"/>
              <a:endCxn id="39" idx="2"/>
            </p:cNvCxnSpPr>
            <p:nvPr/>
          </p:nvCxnSpPr>
          <p:spPr>
            <a:xfrm rot="5400000" flipH="1">
              <a:off x="3931836" y="1180805"/>
              <a:ext cx="386334" cy="4738046"/>
            </a:xfrm>
            <a:prstGeom prst="bentConnector3">
              <a:avLst>
                <a:gd name="adj1" fmla="val -11486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CE6F15-3A48-F159-D6D2-9B324F138B28}"/>
                </a:ext>
              </a:extLst>
            </p:cNvPr>
            <p:cNvSpPr txBox="1"/>
            <p:nvPr/>
          </p:nvSpPr>
          <p:spPr>
            <a:xfrm>
              <a:off x="5505317" y="4244775"/>
              <a:ext cx="10390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Good Predicates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86CEC03-9D12-DC30-9218-FD7E00A7FA63}"/>
                </a:ext>
              </a:extLst>
            </p:cNvPr>
            <p:cNvSpPr/>
            <p:nvPr/>
          </p:nvSpPr>
          <p:spPr>
            <a:xfrm>
              <a:off x="1330348" y="2450764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Images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74D94-00BA-E40E-A2E0-5CBBFE658D45}"/>
                </a:ext>
              </a:extLst>
            </p:cNvPr>
            <p:cNvSpPr/>
            <p:nvPr/>
          </p:nvSpPr>
          <p:spPr>
            <a:xfrm>
              <a:off x="1330348" y="2947161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Languages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161F1BA-B6CD-67CF-94BB-5EE98BEB51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4025" y="290897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9DEBF6-C450-8DAB-FC38-FA3E45724226}"/>
                </a:ext>
              </a:extLst>
            </p:cNvPr>
            <p:cNvSpPr/>
            <p:nvPr/>
          </p:nvSpPr>
          <p:spPr>
            <a:xfrm>
              <a:off x="2926011" y="2689392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Generator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0F15E82-2A5B-336B-8548-17BEB8D20BAC}"/>
                </a:ext>
              </a:extLst>
            </p:cNvPr>
            <p:cNvCxnSpPr>
              <a:cxnSpLocks/>
            </p:cNvCxnSpPr>
            <p:nvPr/>
          </p:nvCxnSpPr>
          <p:spPr>
            <a:xfrm>
              <a:off x="5458163" y="3373193"/>
              <a:ext cx="3988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007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FE78073-8163-8DE5-9252-187268C70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4" y="2194560"/>
            <a:ext cx="4708584" cy="1980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47740C-8139-C590-8410-3658AD4C6DC5}"/>
              </a:ext>
            </a:extLst>
          </p:cNvPr>
          <p:cNvSpPr txBox="1"/>
          <p:nvPr/>
        </p:nvSpPr>
        <p:spPr>
          <a:xfrm>
            <a:off x="456904" y="845411"/>
            <a:ext cx="285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 Clauses with positive 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1F901-FDAB-C181-32B6-31FB54912C2A}"/>
              </a:ext>
            </a:extLst>
          </p:cNvPr>
          <p:cNvSpPr txBox="1"/>
          <p:nvPr/>
        </p:nvSpPr>
        <p:spPr>
          <a:xfrm>
            <a:off x="6243750" y="2853876"/>
            <a:ext cx="507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cluster all the PI clauses with positive sign as a new concept and </a:t>
            </a:r>
            <a:r>
              <a:rPr lang="en-US" b="1" dirty="0"/>
              <a:t>invent</a:t>
            </a:r>
            <a:r>
              <a:rPr lang="en-US" dirty="0"/>
              <a:t> a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predicate</a:t>
            </a:r>
            <a:r>
              <a:rPr lang="en-US" dirty="0"/>
              <a:t> for it.</a:t>
            </a:r>
          </a:p>
        </p:txBody>
      </p:sp>
    </p:spTree>
    <p:extLst>
      <p:ext uri="{BB962C8B-B14F-4D97-AF65-F5344CB8AC3E}">
        <p14:creationId xmlns:p14="http://schemas.microsoft.com/office/powerpoint/2010/main" val="3265384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94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182110" y="4899876"/>
            <a:ext cx="5009889" cy="12234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 b, prop_1) :- One(a, prop_1), One(b, prop_1)</a:t>
            </a:r>
            <a:endParaRPr lang="en-US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 ([],prop_1)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a,b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), One(c, prop_1)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 b, prop_2) :- One(a, prop_2), One(b, prop_2)</a:t>
            </a:r>
            <a:endParaRPr lang="en-US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 (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prop_2)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a,b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, prop_2), One(c, prop_2)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616B49A-2591-9E30-00C8-446E0630AFC8}"/>
              </a:ext>
            </a:extLst>
          </p:cNvPr>
          <p:cNvGrpSpPr/>
          <p:nvPr/>
        </p:nvGrpSpPr>
        <p:grpSpPr>
          <a:xfrm>
            <a:off x="1687135" y="1520520"/>
            <a:ext cx="3539558" cy="3110475"/>
            <a:chOff x="2493818" y="877394"/>
            <a:chExt cx="2680855" cy="218446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3718507" y="199731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D1643D1-B46B-9F9C-C4D7-14916100964F}"/>
                </a:ext>
              </a:extLst>
            </p:cNvPr>
            <p:cNvSpPr/>
            <p:nvPr/>
          </p:nvSpPr>
          <p:spPr>
            <a:xfrm>
              <a:off x="4311182" y="134377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789FBC-09EF-DAFE-5B18-B370DA195831}"/>
                </a:ext>
              </a:extLst>
            </p:cNvPr>
            <p:cNvSpPr/>
            <p:nvPr/>
          </p:nvSpPr>
          <p:spPr>
            <a:xfrm>
              <a:off x="3974848" y="1681330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ED2DA1-B7A8-8822-4253-CE34B1331FCC}"/>
                </a:ext>
              </a:extLst>
            </p:cNvPr>
            <p:cNvSpPr/>
            <p:nvPr/>
          </p:nvSpPr>
          <p:spPr>
            <a:xfrm>
              <a:off x="3511932" y="2253699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917B182-0023-16A2-3766-71582DCEC0C9}"/>
                </a:ext>
              </a:extLst>
            </p:cNvPr>
            <p:cNvSpPr/>
            <p:nvPr/>
          </p:nvSpPr>
          <p:spPr>
            <a:xfrm>
              <a:off x="3299187" y="250134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89C614-B35E-33E9-254B-5BD9250BE40B}"/>
                </a:ext>
              </a:extLst>
            </p:cNvPr>
            <p:cNvSpPr txBox="1"/>
            <p:nvPr/>
          </p:nvSpPr>
          <p:spPr>
            <a:xfrm>
              <a:off x="3305112" y="260723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5EB8B42-18D9-98B1-C16F-FB1224E6F8BA}"/>
                </a:ext>
              </a:extLst>
            </p:cNvPr>
            <p:cNvSpPr txBox="1"/>
            <p:nvPr/>
          </p:nvSpPr>
          <p:spPr>
            <a:xfrm>
              <a:off x="3503746" y="2361629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DCDEB5F-24B1-22D8-E91E-21358912D5E1}"/>
                </a:ext>
              </a:extLst>
            </p:cNvPr>
            <p:cNvSpPr txBox="1"/>
            <p:nvPr/>
          </p:nvSpPr>
          <p:spPr>
            <a:xfrm>
              <a:off x="3790020" y="207542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D577E05-CB63-0681-467E-7B12CD06EBC7}"/>
                </a:ext>
              </a:extLst>
            </p:cNvPr>
            <p:cNvSpPr txBox="1"/>
            <p:nvPr/>
          </p:nvSpPr>
          <p:spPr>
            <a:xfrm>
              <a:off x="4065565" y="1762998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3CB6819-1253-7348-E5E1-C2135769098C}"/>
                </a:ext>
              </a:extLst>
            </p:cNvPr>
            <p:cNvSpPr txBox="1"/>
            <p:nvPr/>
          </p:nvSpPr>
          <p:spPr>
            <a:xfrm>
              <a:off x="4398835" y="1445798"/>
              <a:ext cx="2471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4AC02D0-DC7F-92CF-C57C-E9DD8E856F44}"/>
                </a:ext>
              </a:extLst>
            </p:cNvPr>
            <p:cNvSpPr/>
            <p:nvPr/>
          </p:nvSpPr>
          <p:spPr>
            <a:xfrm>
              <a:off x="2493818" y="877394"/>
              <a:ext cx="2680855" cy="2184461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72C46FA-3F45-C47B-2AEF-98F8E88746CF}"/>
              </a:ext>
            </a:extLst>
          </p:cNvPr>
          <p:cNvGrpSpPr/>
          <p:nvPr/>
        </p:nvGrpSpPr>
        <p:grpSpPr>
          <a:xfrm>
            <a:off x="7182111" y="1559945"/>
            <a:ext cx="3539558" cy="3110475"/>
            <a:chOff x="2493818" y="877394"/>
            <a:chExt cx="2680855" cy="2184461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F5A0948-0BB3-DB86-88F2-AD84268B570C}"/>
                </a:ext>
              </a:extLst>
            </p:cNvPr>
            <p:cNvSpPr/>
            <p:nvPr/>
          </p:nvSpPr>
          <p:spPr>
            <a:xfrm>
              <a:off x="3718507" y="199731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004C4FC-8336-A8AF-33C5-798661C22856}"/>
                </a:ext>
              </a:extLst>
            </p:cNvPr>
            <p:cNvSpPr/>
            <p:nvPr/>
          </p:nvSpPr>
          <p:spPr>
            <a:xfrm>
              <a:off x="4311182" y="134377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A2B5F5A-6C8D-100C-7D0B-8F79A2EE36CB}"/>
                </a:ext>
              </a:extLst>
            </p:cNvPr>
            <p:cNvSpPr/>
            <p:nvPr/>
          </p:nvSpPr>
          <p:spPr>
            <a:xfrm>
              <a:off x="3974848" y="1681330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CA5EC34-C0A7-804C-7370-71C89A6148B7}"/>
                </a:ext>
              </a:extLst>
            </p:cNvPr>
            <p:cNvSpPr/>
            <p:nvPr/>
          </p:nvSpPr>
          <p:spPr>
            <a:xfrm>
              <a:off x="3511932" y="2253699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903F300-61A6-5892-2995-E77CDC5D7F1E}"/>
                </a:ext>
              </a:extLst>
            </p:cNvPr>
            <p:cNvSpPr txBox="1"/>
            <p:nvPr/>
          </p:nvSpPr>
          <p:spPr>
            <a:xfrm>
              <a:off x="3503746" y="2361629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A0ADAA8-8746-A0C3-B4C0-2F324B5C55E3}"/>
                </a:ext>
              </a:extLst>
            </p:cNvPr>
            <p:cNvSpPr txBox="1"/>
            <p:nvPr/>
          </p:nvSpPr>
          <p:spPr>
            <a:xfrm>
              <a:off x="3790020" y="207542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9EDC39E-6C95-2EDF-405A-2FA0B761FD68}"/>
                </a:ext>
              </a:extLst>
            </p:cNvPr>
            <p:cNvSpPr txBox="1"/>
            <p:nvPr/>
          </p:nvSpPr>
          <p:spPr>
            <a:xfrm>
              <a:off x="4065565" y="1762998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FC4930A-C02C-D3DC-8A63-9C65FDA2B5A4}"/>
                </a:ext>
              </a:extLst>
            </p:cNvPr>
            <p:cNvSpPr txBox="1"/>
            <p:nvPr/>
          </p:nvSpPr>
          <p:spPr>
            <a:xfrm>
              <a:off x="4398835" y="1445798"/>
              <a:ext cx="2471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49A9E78-B24A-A293-0407-CCC55D15DC3F}"/>
                </a:ext>
              </a:extLst>
            </p:cNvPr>
            <p:cNvSpPr/>
            <p:nvPr/>
          </p:nvSpPr>
          <p:spPr>
            <a:xfrm>
              <a:off x="2493818" y="877394"/>
              <a:ext cx="2680855" cy="2184461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FA5906D-7A58-DB22-3307-E26677E1D500}"/>
              </a:ext>
            </a:extLst>
          </p:cNvPr>
          <p:cNvSpPr/>
          <p:nvPr/>
        </p:nvSpPr>
        <p:spPr>
          <a:xfrm>
            <a:off x="7450715" y="2104564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49D6DF-70D4-54C6-9F97-0D024D8D5710}"/>
              </a:ext>
            </a:extLst>
          </p:cNvPr>
          <p:cNvSpPr/>
          <p:nvPr/>
        </p:nvSpPr>
        <p:spPr>
          <a:xfrm>
            <a:off x="7567689" y="2544599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A07C41-B322-503B-E07C-7F8A240A9210}"/>
              </a:ext>
            </a:extLst>
          </p:cNvPr>
          <p:cNvSpPr/>
          <p:nvPr/>
        </p:nvSpPr>
        <p:spPr>
          <a:xfrm>
            <a:off x="8031553" y="2234713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E2D6C88-1DBF-BE6E-FD57-98A1303B65A5}"/>
              </a:ext>
            </a:extLst>
          </p:cNvPr>
          <p:cNvSpPr/>
          <p:nvPr/>
        </p:nvSpPr>
        <p:spPr>
          <a:xfrm>
            <a:off x="7689571" y="2946249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05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1917-CE4C-B4BD-717D-0F384A62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Invention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2FE7C-22D8-332A-BB05-0667835A9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  <a:p>
            <a:pPr lvl="1"/>
            <a:r>
              <a:rPr lang="en-US" dirty="0"/>
              <a:t>Cluster Invention (Cluster any 2, 3, 4,… areas)</a:t>
            </a:r>
          </a:p>
          <a:p>
            <a:pPr lvl="2"/>
            <a:r>
              <a:rPr lang="en-US" dirty="0"/>
              <a:t>Inv(A,B) :- p1(A,B)</a:t>
            </a:r>
          </a:p>
          <a:p>
            <a:pPr lvl="2"/>
            <a:r>
              <a:rPr lang="en-US" dirty="0"/>
              <a:t>Inv(A,B) :- p2(A,B)</a:t>
            </a:r>
          </a:p>
          <a:p>
            <a:pPr lvl="1"/>
            <a:r>
              <a:rPr lang="en-US" dirty="0"/>
              <a:t>Repeat Chain invention</a:t>
            </a:r>
          </a:p>
          <a:p>
            <a:pPr lvl="2"/>
            <a:r>
              <a:rPr lang="en-US" dirty="0"/>
              <a:t>Inv(A,B) :- p(A,C), p(C,B)</a:t>
            </a:r>
          </a:p>
          <a:p>
            <a:pPr lvl="1"/>
            <a:r>
              <a:rPr lang="en-US" dirty="0"/>
              <a:t>Combine Chain Invention</a:t>
            </a:r>
          </a:p>
          <a:p>
            <a:pPr lvl="2"/>
            <a:r>
              <a:rPr lang="en-US" dirty="0"/>
              <a:t>Inv(A,B):-p_1(A,C), p_2(C,B)</a:t>
            </a:r>
          </a:p>
          <a:p>
            <a:pPr lvl="1"/>
            <a:endParaRPr lang="en-US" dirty="0"/>
          </a:p>
          <a:p>
            <a:r>
              <a:rPr lang="en-US" dirty="0"/>
              <a:t>Some invented predicates only appear in the negative images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92A9AE-7EEF-5585-DDDC-F68E71A17F60}"/>
              </a:ext>
            </a:extLst>
          </p:cNvPr>
          <p:cNvGrpSpPr/>
          <p:nvPr/>
        </p:nvGrpSpPr>
        <p:grpSpPr>
          <a:xfrm>
            <a:off x="8232705" y="1644016"/>
            <a:ext cx="2857993" cy="2817635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1F8EF6A-B9FF-E293-8B25-1586A505FEF6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436863-DF32-D262-B689-BE0DC4AE4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8B4B46-4211-ED55-9F3B-92D40E1A1BDD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414CBC-C7E2-DDE9-CB1D-A0B2E50D72BC}"/>
                </a:ext>
              </a:extLst>
            </p:cNvPr>
            <p:cNvSpPr txBox="1"/>
            <p:nvPr/>
          </p:nvSpPr>
          <p:spPr>
            <a:xfrm>
              <a:off x="4844712" y="2814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5E06CF-5B7F-BC80-8ECF-37C144C674E3}"/>
                </a:ext>
              </a:extLst>
            </p:cNvPr>
            <p:cNvSpPr txBox="1"/>
            <p:nvPr/>
          </p:nvSpPr>
          <p:spPr>
            <a:xfrm>
              <a:off x="5945157" y="2814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9B075F-4B29-D826-DCCD-0C1CEE64F20A}"/>
                </a:ext>
              </a:extLst>
            </p:cNvPr>
            <p:cNvSpPr txBox="1"/>
            <p:nvPr/>
          </p:nvSpPr>
          <p:spPr>
            <a:xfrm>
              <a:off x="4824922" y="3747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890504-BB54-7FAD-BF2B-511666A81E5C}"/>
                </a:ext>
              </a:extLst>
            </p:cNvPr>
            <p:cNvSpPr txBox="1"/>
            <p:nvPr/>
          </p:nvSpPr>
          <p:spPr>
            <a:xfrm>
              <a:off x="4016975" y="21250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648350-FC44-3E2A-B8B4-5F091C94AF4B}"/>
                </a:ext>
              </a:extLst>
            </p:cNvPr>
            <p:cNvSpPr txBox="1"/>
            <p:nvPr/>
          </p:nvSpPr>
          <p:spPr>
            <a:xfrm>
              <a:off x="5947137" y="3747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CC8914-819E-450E-DA63-4F1A28A5C670}"/>
                </a:ext>
              </a:extLst>
            </p:cNvPr>
            <p:cNvSpPr txBox="1"/>
            <p:nvPr/>
          </p:nvSpPr>
          <p:spPr>
            <a:xfrm>
              <a:off x="6820397" y="21250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0D2033-88DD-3A85-A7D1-398A9D566BA7}"/>
                </a:ext>
              </a:extLst>
            </p:cNvPr>
            <p:cNvSpPr txBox="1"/>
            <p:nvPr/>
          </p:nvSpPr>
          <p:spPr>
            <a:xfrm>
              <a:off x="3949680" y="453043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A9AFEC-964D-8190-CDCC-D0839EA5BDD8}"/>
                </a:ext>
              </a:extLst>
            </p:cNvPr>
            <p:cNvSpPr txBox="1"/>
            <p:nvPr/>
          </p:nvSpPr>
          <p:spPr>
            <a:xfrm>
              <a:off x="6971240" y="46135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C8338E9-75F6-4FF0-BAC6-088E209D1080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DF671DC-8536-2849-4FBF-4A545B607646}"/>
                </a:ext>
              </a:extLst>
            </p:cNvPr>
            <p:cNvSpPr/>
            <p:nvPr/>
          </p:nvSpPr>
          <p:spPr>
            <a:xfrm>
              <a:off x="7162376" y="2795455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7056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41C5-0691-11AB-8645-5F41F105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Invention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F8FB1-F08E-B41E-1273-B097282B4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 a bunch of new predicates</a:t>
            </a:r>
          </a:p>
          <a:p>
            <a:pPr lvl="1"/>
            <a:r>
              <a:rPr lang="en-US" dirty="0"/>
              <a:t>See if any works</a:t>
            </a:r>
          </a:p>
          <a:p>
            <a:pPr lvl="1"/>
            <a:endParaRPr lang="en-US" dirty="0"/>
          </a:p>
          <a:p>
            <a:r>
              <a:rPr lang="en-US" dirty="0"/>
              <a:t>If the new intent space is too large</a:t>
            </a:r>
          </a:p>
          <a:p>
            <a:pPr lvl="1"/>
            <a:r>
              <a:rPr lang="en-US" dirty="0"/>
              <a:t>A neural network is required for selection</a:t>
            </a:r>
          </a:p>
        </p:txBody>
      </p:sp>
    </p:spTree>
    <p:extLst>
      <p:ext uri="{BB962C8B-B14F-4D97-AF65-F5344CB8AC3E}">
        <p14:creationId xmlns:p14="http://schemas.microsoft.com/office/powerpoint/2010/main" val="1240942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2CAB-AA91-6683-AE13-947BE9CC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Based New Predicate Invention:</a:t>
            </a:r>
            <a:br>
              <a:rPr lang="en-US" dirty="0"/>
            </a:br>
            <a:r>
              <a:rPr lang="en-US" dirty="0"/>
              <a:t>Clauses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B735F-5E2D-255A-8663-B572E1813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with_prop_1(X):-pred_2_args_id_0(X,Y),pred_1_args_id_0(Y).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with_prop_2(X,Y):-pred_3_args_id_0(X,Y,Z),pred_1_args_id_0(Z).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cluster_pred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(X):-pred_1_args_id_0(X).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cluster_pred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(X,Y):-pred_2_args_id_0(X,Y).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cluster_pred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(X,Y,Z):-pred_2_args_id_0(X,Y,Z).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commutative(X):-pred_2_args_id_0(X,Y),pred_2_args_id_0(Y,X).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commutative(Y):-pred_2_args_id_0(X,Y),pred_2_args_id_0(Y,X).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prop_same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(X,Y):-pred_2_args_id_0(X,Z),pred_2_args_id_0(Y,Z).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prop_diff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(X,Y):-pred_2_args_id_0(X,Z),pred_2_args_id_0(Y,W),pred_2_args_id_1(Z,W).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pair(X,Y):-pred_2_args_id_0(X,Y),pred_2_args_id_1(Y,X).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chain_same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(X,Y):-pred_2_args_id_0(X,Z),pred_2_args_id_0(Z,Y).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chain_diff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(X,Y):-pred_2_args_id_0(X,Z),pred_2_args_id_1(Z,Y).</a:t>
            </a:r>
          </a:p>
        </p:txBody>
      </p:sp>
    </p:spTree>
    <p:extLst>
      <p:ext uri="{BB962C8B-B14F-4D97-AF65-F5344CB8AC3E}">
        <p14:creationId xmlns:p14="http://schemas.microsoft.com/office/powerpoint/2010/main" val="1263425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C2BCA-E0F9-8FB6-4227-2E1F1BE8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Based New Predicate Invention:</a:t>
            </a:r>
            <a:br>
              <a:rPr lang="en-US" dirty="0"/>
            </a:br>
            <a:r>
              <a:rPr lang="en-US" dirty="0"/>
              <a:t>Predicate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EE993-08C1-F93D-E299-CF2160F07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pred_1_args_id_0:1:object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pred_1_args_id_1:1:object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pred_3_args_id_0:3:object,object,object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pred_3_args_id_1:3:object,object,object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pred_3_args_id_0:3:object,object,prop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pred_3_args_id_1:3:object,object,prop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pred_1_args_id_0:1:prop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pred_1_args_id_1:1:prop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pred_2_args_id_0:2:prop,prop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pred_2_args_id_1:2:prop,prop</a:t>
            </a:r>
          </a:p>
        </p:txBody>
      </p:sp>
    </p:spTree>
    <p:extLst>
      <p:ext uri="{BB962C8B-B14F-4D97-AF65-F5344CB8AC3E}">
        <p14:creationId xmlns:p14="http://schemas.microsoft.com/office/powerpoint/2010/main" val="137120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72B1C0-ED6D-275B-9B9C-4E3F35843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347" y="701575"/>
            <a:ext cx="8207298" cy="545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86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/>
              <a:t>Pipeline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B1C7-A29D-E60A-408D-AC6F273174DA}"/>
              </a:ext>
            </a:extLst>
          </p:cNvPr>
          <p:cNvSpPr txBox="1"/>
          <p:nvPr/>
        </p:nvSpPr>
        <p:spPr>
          <a:xfrm>
            <a:off x="890850" y="2203938"/>
            <a:ext cx="58850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Scene detection: for each object in each scene, the basic properties must be known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position (2D, 3D)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rules, and learn the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Learn the relationship between any two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the rules to correct random scenes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Reposition the objects to match the learned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Visualize the repositioned scene.</a:t>
            </a:r>
          </a:p>
        </p:txBody>
      </p:sp>
    </p:spTree>
    <p:extLst>
      <p:ext uri="{BB962C8B-B14F-4D97-AF65-F5344CB8AC3E}">
        <p14:creationId xmlns:p14="http://schemas.microsoft.com/office/powerpoint/2010/main" val="639801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BA3EC1-5C1A-84EC-D81C-801E2FB9C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1" y="41828"/>
            <a:ext cx="2199048" cy="4786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059733-826D-1EB8-665B-C93DCA03C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28" y="41828"/>
            <a:ext cx="2017173" cy="4786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AEF52A-023D-3E5D-1B89-8B97459A2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801" y="41828"/>
            <a:ext cx="1894994" cy="4910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6AA16-2275-8277-9BC2-1E5E4848B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05" y="0"/>
            <a:ext cx="2010056" cy="5046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7206CE-8A36-EC1E-8FF6-0946353E4C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647" y="40852"/>
            <a:ext cx="2010056" cy="51057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D4FF48-CDA3-351E-1FFD-661C08EBE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713" y="15193"/>
            <a:ext cx="2004648" cy="5015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90826E-35C5-971C-5CB2-1E9F121011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47"/>
          <a:stretch/>
        </p:blipFill>
        <p:spPr>
          <a:xfrm>
            <a:off x="36827" y="4943723"/>
            <a:ext cx="2004648" cy="17916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1DC4E4-2980-9E84-08BC-EA1A20ECB1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5"/>
          <a:stretch/>
        </p:blipFill>
        <p:spPr>
          <a:xfrm>
            <a:off x="6380479" y="5332427"/>
            <a:ext cx="2139052" cy="14745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973312-A067-2391-0EBE-3DB28C319E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3" b="26393"/>
          <a:stretch/>
        </p:blipFill>
        <p:spPr>
          <a:xfrm>
            <a:off x="2099048" y="4870306"/>
            <a:ext cx="2010056" cy="1791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319E3-CB00-6C1A-6A12-F5FD0D408F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3"/>
          <a:stretch/>
        </p:blipFill>
        <p:spPr>
          <a:xfrm>
            <a:off x="4166677" y="5387196"/>
            <a:ext cx="2010056" cy="1348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052C03-825B-2428-6DFB-2E6689F8746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8"/>
          <a:stretch/>
        </p:blipFill>
        <p:spPr>
          <a:xfrm>
            <a:off x="9268642" y="5228003"/>
            <a:ext cx="2010056" cy="143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2173813" y="4204480"/>
            <a:ext cx="3652726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at_area_1(A,B), at_area_1(B,C)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at_area_1(C,D)</a:t>
            </a:r>
          </a:p>
          <a:p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at_area_1(D,E)</a:t>
            </a: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2286980" y="843516"/>
            <a:ext cx="3539558" cy="3245592"/>
            <a:chOff x="1270945" y="1289458"/>
            <a:chExt cx="3539558" cy="324559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270945" y="1289458"/>
              <a:ext cx="3539558" cy="3110475"/>
              <a:chOff x="3049075" y="87536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2" y="2204865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60" y="224566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2" y="287498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5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6" y="2914106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1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49075" y="875367"/>
                <a:ext cx="3539558" cy="3110475"/>
                <a:chOff x="2493818" y="877394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511932" y="2253699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299187" y="250134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305112" y="260723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3503746" y="2361629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26321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24718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493818" y="877394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6718580" y="4264832"/>
            <a:ext cx="365272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at_area_0(A,B), at_area_0(B,C)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at_area_0(C,D)</a:t>
            </a:r>
          </a:p>
          <a:p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at_area_0(D,E)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798494" y="885554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354004" y="377587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361827" y="3926658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8343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46368" y="5017682"/>
            <a:ext cx="541465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at_area_3(B,A), at_area_1(A,C) (Chain Invention)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850641" y="1660801"/>
            <a:ext cx="3539558" cy="3209062"/>
            <a:chOff x="1314033" y="1325988"/>
            <a:chExt cx="3539558" cy="320906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314033" y="1325988"/>
              <a:ext cx="3539558" cy="3110475"/>
              <a:chOff x="3092163" y="91189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2" y="2204865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60" y="224566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2" y="287498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5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6" y="2914106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1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92163" y="911897"/>
                <a:ext cx="3539558" cy="3110475"/>
                <a:chOff x="2526453" y="903049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124188" y="2134424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460534" y="2289236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516952" y="2393549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2960588" y="2228964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26321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24718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526453" y="903049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5733129" y="4922155"/>
            <a:ext cx="5484768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591189" y="1579508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556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614526" y="4903152"/>
            <a:ext cx="541465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at_area_5(B,A), at_area_1(A,C) (Line Invention)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815458" y="1540336"/>
            <a:ext cx="3539558" cy="3172593"/>
            <a:chOff x="3092163" y="911897"/>
            <a:chExt cx="3539558" cy="317259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72593"/>
              <a:chOff x="2526453" y="903049"/>
              <a:chExt cx="2680855" cy="222808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73600" y="2743688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460534" y="2289236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516952" y="2393549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67540" y="2884914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2471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5733129" y="4922155"/>
            <a:ext cx="5484768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591189" y="1579508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0315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474928" y="700752"/>
            <a:ext cx="86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Nearby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46443" y="5780003"/>
            <a:ext cx="5011079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not exist in the negative image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Inv_1(C,D)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at_area_1(C,D)  not exist in the negative image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 :- at_area_5(A,C)  exist in the negative image 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872355" y="2339614"/>
            <a:ext cx="3539558" cy="3110475"/>
            <a:chOff x="3092163" y="911897"/>
            <a:chExt cx="3539558" cy="311047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10475"/>
              <a:chOff x="2526453" y="903049"/>
              <a:chExt cx="2680855" cy="2184461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98373" y="234639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186357" y="2421179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232085" y="2493483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53114" y="2460700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2471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6783607" y="5813832"/>
            <a:ext cx="4287173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at_area_5(A,C) 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Inv_1(A,E)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at_area_4(A,E)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Inv_1(A,D) :- at_area_5(A,D)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03CF0B-C245-FA72-3D9C-4893783F2EE6}"/>
              </a:ext>
            </a:extLst>
          </p:cNvPr>
          <p:cNvGrpSpPr/>
          <p:nvPr/>
        </p:nvGrpSpPr>
        <p:grpSpPr>
          <a:xfrm>
            <a:off x="6783607" y="2403664"/>
            <a:ext cx="3539558" cy="3110475"/>
            <a:chOff x="6874694" y="1750111"/>
            <a:chExt cx="3539558" cy="311047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8795077" y="188540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8788364" y="350099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7409378" y="233838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8518442" y="2277843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9721475" y="409509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7716604" y="419397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7427279" y="4391206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9710667" y="4248781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8839114" y="363620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8515841" y="2506707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325621" y="2585813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6874694" y="1750111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D297F4E-67F5-1E20-4883-A62497408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51" y="207275"/>
            <a:ext cx="1433449" cy="14334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D47B91-0BF2-8544-2ECE-95D5A4C85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846" y="183610"/>
            <a:ext cx="1433448" cy="1433448"/>
          </a:xfrm>
          <a:prstGeom prst="rect">
            <a:avLst/>
          </a:prstGeom>
        </p:spPr>
      </p:pic>
      <p:pic>
        <p:nvPicPr>
          <p:cNvPr id="24" name="Picture 2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1BAC2C1B-2DB9-AD61-DAE7-B67962868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56" y="195367"/>
            <a:ext cx="1442034" cy="144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36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E2AEE-57A4-F837-D91C-03842AA9F09A}"/>
              </a:ext>
            </a:extLst>
          </p:cNvPr>
          <p:cNvCxnSpPr/>
          <p:nvPr/>
        </p:nvCxnSpPr>
        <p:spPr>
          <a:xfrm>
            <a:off x="6407695" y="4333460"/>
            <a:ext cx="39358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9C8849-D2A8-C1F9-BE9E-9B0C05872F3E}"/>
              </a:ext>
            </a:extLst>
          </p:cNvPr>
          <p:cNvCxnSpPr>
            <a:cxnSpLocks/>
          </p:cNvCxnSpPr>
          <p:nvPr/>
        </p:nvCxnSpPr>
        <p:spPr>
          <a:xfrm flipV="1">
            <a:off x="6639608" y="2186608"/>
            <a:ext cx="0" cy="2955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CB910E81-D08C-9DC3-D64D-1F4C82F1574F}"/>
              </a:ext>
            </a:extLst>
          </p:cNvPr>
          <p:cNvSpPr/>
          <p:nvPr/>
        </p:nvSpPr>
        <p:spPr>
          <a:xfrm>
            <a:off x="7365164" y="2411896"/>
            <a:ext cx="2464904" cy="1550504"/>
          </a:xfrm>
          <a:custGeom>
            <a:avLst/>
            <a:gdLst>
              <a:gd name="connsiteX0" fmla="*/ 0 w 2464904"/>
              <a:gd name="connsiteY0" fmla="*/ 1550504 h 1550504"/>
              <a:gd name="connsiteX1" fmla="*/ 1205948 w 2464904"/>
              <a:gd name="connsiteY1" fmla="*/ 0 h 1550504"/>
              <a:gd name="connsiteX2" fmla="*/ 2464904 w 2464904"/>
              <a:gd name="connsiteY2" fmla="*/ 1550504 h 155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4904" h="1550504">
                <a:moveTo>
                  <a:pt x="0" y="1550504"/>
                </a:moveTo>
                <a:cubicBezTo>
                  <a:pt x="397565" y="775252"/>
                  <a:pt x="795131" y="0"/>
                  <a:pt x="1205948" y="0"/>
                </a:cubicBezTo>
                <a:cubicBezTo>
                  <a:pt x="1616765" y="0"/>
                  <a:pt x="2217530" y="1340678"/>
                  <a:pt x="2464904" y="15505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09E691-F808-5DBF-88A1-6F97FE04C038}"/>
              </a:ext>
            </a:extLst>
          </p:cNvPr>
          <p:cNvSpPr txBox="1"/>
          <p:nvPr/>
        </p:nvSpPr>
        <p:spPr>
          <a:xfrm>
            <a:off x="9985781" y="4552985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Clause Number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B6D4AA-E8A6-E7FF-D5ED-BF70F81485C3}"/>
              </a:ext>
            </a:extLst>
          </p:cNvPr>
          <p:cNvSpPr txBox="1"/>
          <p:nvPr/>
        </p:nvSpPr>
        <p:spPr>
          <a:xfrm>
            <a:off x="5291201" y="1597752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score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D3E9B-C031-3EF1-3D6C-F6737AD86BC3}"/>
              </a:ext>
            </a:extLst>
          </p:cNvPr>
          <p:cNvSpPr txBox="1"/>
          <p:nvPr/>
        </p:nvSpPr>
        <p:spPr>
          <a:xfrm>
            <a:off x="520149" y="829991"/>
            <a:ext cx="275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Clause Clustering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A8068-EFB6-1ECE-22B6-5CABD16D76CA}"/>
              </a:ext>
            </a:extLst>
          </p:cNvPr>
          <p:cNvSpPr txBox="1"/>
          <p:nvPr/>
        </p:nvSpPr>
        <p:spPr>
          <a:xfrm>
            <a:off x="520148" y="2259495"/>
            <a:ext cx="54568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Clustering all k clauses C={C1, …,. Ck}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=1 to k-1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n=</a:t>
            </a:r>
            <a:r>
              <a:rPr lang="en-US" dirty="0" err="1"/>
              <a:t>len</a:t>
            </a:r>
            <a:r>
              <a:rPr lang="en-US" dirty="0"/>
              <a:t>(C)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For j = 1 to k: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New_C</a:t>
            </a:r>
            <a:r>
              <a:rPr lang="en-US" dirty="0"/>
              <a:t> &lt;- Delete j-</a:t>
            </a:r>
            <a:r>
              <a:rPr lang="en-US" dirty="0" err="1"/>
              <a:t>th</a:t>
            </a:r>
            <a:r>
              <a:rPr lang="en-US" dirty="0"/>
              <a:t> clause in C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score &lt;- Evaluate all the rest clauses in 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best_score</a:t>
            </a:r>
            <a:r>
              <a:rPr lang="en-US" dirty="0"/>
              <a:t> &lt;- max(score)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 &lt;- </a:t>
            </a:r>
            <a:r>
              <a:rPr lang="en-US" dirty="0" err="1"/>
              <a:t>Best_New_C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 best combination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99C911-240C-2E20-783F-ED6EBD80ED56}"/>
              </a:ext>
            </a:extLst>
          </p:cNvPr>
          <p:cNvCxnSpPr>
            <a:cxnSpLocks/>
          </p:cNvCxnSpPr>
          <p:nvPr/>
        </p:nvCxnSpPr>
        <p:spPr>
          <a:xfrm>
            <a:off x="8597616" y="1597752"/>
            <a:ext cx="0" cy="363685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84C79A-94A0-B411-B597-DA29A468A9D1}"/>
              </a:ext>
            </a:extLst>
          </p:cNvPr>
          <p:cNvSpPr txBox="1"/>
          <p:nvPr/>
        </p:nvSpPr>
        <p:spPr>
          <a:xfrm>
            <a:off x="8209604" y="5605669"/>
            <a:ext cx="98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Optimal 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5530B4A-C54E-2BA3-95DF-314F6FBD4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994039"/>
              </p:ext>
            </p:extLst>
          </p:nvPr>
        </p:nvGraphicFramePr>
        <p:xfrm>
          <a:off x="9666844" y="582424"/>
          <a:ext cx="1943100" cy="19869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669">
                  <a:extLst>
                    <a:ext uri="{9D8B030D-6E8A-4147-A177-3AD203B41FA5}">
                      <a16:colId xmlns:a16="http://schemas.microsoft.com/office/drawing/2014/main" val="2435406942"/>
                    </a:ext>
                  </a:extLst>
                </a:gridCol>
                <a:gridCol w="862431">
                  <a:extLst>
                    <a:ext uri="{9D8B030D-6E8A-4147-A177-3AD203B41FA5}">
                      <a16:colId xmlns:a16="http://schemas.microsoft.com/office/drawing/2014/main" val="166116040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7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1.94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17464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6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2.05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8478145"/>
                  </a:ext>
                </a:extLst>
              </a:tr>
              <a:tr h="22698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5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 dirty="0">
                          <a:effectLst/>
                        </a:rPr>
                        <a:t>2.13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30818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4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 dirty="0">
                          <a:effectLst/>
                        </a:rPr>
                        <a:t>2.13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40751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3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2.06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93577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2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1.90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33399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1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 dirty="0">
                          <a:effectLst/>
                        </a:rPr>
                        <a:t>1.74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2786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403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C54AF-D95B-E689-49C7-06E8EBCC1BBA}"/>
              </a:ext>
            </a:extLst>
          </p:cNvPr>
          <p:cNvSpPr txBox="1"/>
          <p:nvPr/>
        </p:nvSpPr>
        <p:spPr>
          <a:xfrm>
            <a:off x="520149" y="829991"/>
            <a:ext cx="4843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Predicate Invention in Two 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9ACAC-8995-41F2-A886-AFB415660AED}"/>
              </a:ext>
            </a:extLst>
          </p:cNvPr>
          <p:cNvSpPr txBox="1"/>
          <p:nvPr/>
        </p:nvSpPr>
        <p:spPr>
          <a:xfrm>
            <a:off x="734752" y="1783634"/>
            <a:ext cx="54568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Given a concept  and a dataset, learn the given concept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Given dataset, learn some concepts.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 core task is that find a bi-cut for the dataset to divide into two groups (positive, negative), the positive group satisfies some kinds of rules and negative group against the same rules.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820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from scenes</a:t>
            </a:r>
          </a:p>
        </p:txBody>
      </p:sp>
      <p:sp>
        <p:nvSpPr>
          <p:cNvPr id="84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D669A-481B-704B-78CB-7CDA34A71D68}"/>
              </a:ext>
            </a:extLst>
          </p:cNvPr>
          <p:cNvSpPr txBox="1"/>
          <p:nvPr/>
        </p:nvSpPr>
        <p:spPr>
          <a:xfrm>
            <a:off x="227330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E94FC1E0-3EDE-2E2A-3CA7-30FF6EEF6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03" y="2523744"/>
            <a:ext cx="1300416" cy="130041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136049-D81D-4729-8AE8-552246D21475}"/>
              </a:ext>
            </a:extLst>
          </p:cNvPr>
          <p:cNvSpPr txBox="1">
            <a:spLocks/>
          </p:cNvSpPr>
          <p:nvPr/>
        </p:nvSpPr>
        <p:spPr>
          <a:xfrm>
            <a:off x="1978404" y="5698460"/>
            <a:ext cx="1298131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Left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549A5-082B-7B13-5914-EA39B3287937}"/>
              </a:ext>
            </a:extLst>
          </p:cNvPr>
          <p:cNvSpPr txBox="1"/>
          <p:nvPr/>
        </p:nvSpPr>
        <p:spPr>
          <a:xfrm>
            <a:off x="6076949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-1.5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7D5A5A78-9C45-70E4-41D3-2781CED24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325" y="2277512"/>
            <a:ext cx="1474217" cy="14742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6E3584-23BE-10EF-B041-21C683CA09C6}"/>
              </a:ext>
            </a:extLst>
          </p:cNvPr>
          <p:cNvSpPr txBox="1">
            <a:spLocks/>
          </p:cNvSpPr>
          <p:nvPr/>
        </p:nvSpPr>
        <p:spPr>
          <a:xfrm>
            <a:off x="8228297" y="5698460"/>
            <a:ext cx="1487203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Right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63B3B9-48C3-D3D2-9206-A37988629D8B}"/>
              </a:ext>
            </a:extLst>
          </p:cNvPr>
          <p:cNvCxnSpPr/>
          <p:nvPr/>
        </p:nvCxnSpPr>
        <p:spPr>
          <a:xfrm>
            <a:off x="5672138" y="2021969"/>
            <a:ext cx="0" cy="422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3E6E621-80B5-85C7-126D-76E9A770A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350" y="3824160"/>
            <a:ext cx="1487192" cy="1487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C4DDDB-FE80-318A-845F-9CA7DCF8E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603" y="3949215"/>
            <a:ext cx="1300416" cy="13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1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92024"/>
            <a:ext cx="4003358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846" y="1108138"/>
            <a:ext cx="6089333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of scenes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56E6F-D331-D618-F05C-5DD8E3C8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84" y="1931098"/>
            <a:ext cx="11000232" cy="36667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72842-9A0A-BE26-4C9E-015515F8E010}"/>
              </a:ext>
            </a:extLst>
          </p:cNvPr>
          <p:cNvSpPr txBox="1">
            <a:spLocks/>
          </p:cNvSpPr>
          <p:nvPr/>
        </p:nvSpPr>
        <p:spPr>
          <a:xfrm>
            <a:off x="8802434" y="5597842"/>
            <a:ext cx="3065145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Training batch=3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9C1F78-9FB2-6040-F83C-342F3E22A2A8}"/>
              </a:ext>
            </a:extLst>
          </p:cNvPr>
          <p:cNvSpPr txBox="1">
            <a:spLocks/>
          </p:cNvSpPr>
          <p:nvPr/>
        </p:nvSpPr>
        <p:spPr>
          <a:xfrm>
            <a:off x="295845" y="6146482"/>
            <a:ext cx="1169136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Observe the given batch scenes and summarize the rules(</a:t>
            </a:r>
            <a:r>
              <a:rPr lang="en-US" sz="2400" b="1" dirty="0"/>
              <a:t>so far, just relationships</a:t>
            </a:r>
            <a:r>
              <a:rPr lang="en-US" sz="2400" dirty="0"/>
              <a:t>) that exist in each scene. </a:t>
            </a:r>
          </a:p>
        </p:txBody>
      </p:sp>
    </p:spTree>
    <p:extLst>
      <p:ext uri="{BB962C8B-B14F-4D97-AF65-F5344CB8AC3E}">
        <p14:creationId xmlns:p14="http://schemas.microsoft.com/office/powerpoint/2010/main" val="7189601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C8BD7-AFE0-4AF7-1CA7-9C5465835C97}"/>
              </a:ext>
            </a:extLst>
          </p:cNvPr>
          <p:cNvSpPr txBox="1">
            <a:spLocks/>
          </p:cNvSpPr>
          <p:nvPr/>
        </p:nvSpPr>
        <p:spPr>
          <a:xfrm>
            <a:off x="272224" y="6194488"/>
            <a:ext cx="487622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bigger than sphere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8D16A-8730-C257-33D9-6DDD41DB1F45}"/>
              </a:ext>
            </a:extLst>
          </p:cNvPr>
          <p:cNvSpPr txBox="1"/>
          <p:nvPr/>
        </p:nvSpPr>
        <p:spPr>
          <a:xfrm>
            <a:off x="1207293" y="1696950"/>
            <a:ext cx="206454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"bigger than,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18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DD0BC-063B-1AA4-D11A-EC302EDA7CE3}"/>
              </a:ext>
            </a:extLst>
          </p:cNvPr>
          <p:cNvSpPr txBox="1"/>
          <p:nvPr/>
        </p:nvSpPr>
        <p:spPr>
          <a:xfrm>
            <a:off x="7179469" y="1650248"/>
            <a:ext cx="2098071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dir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"in the east of,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151670-5C2D-1839-9D1F-A9DB49BF4A87}"/>
              </a:ext>
            </a:extLst>
          </p:cNvPr>
          <p:cNvSpPr txBox="1">
            <a:spLocks/>
          </p:cNvSpPr>
          <p:nvPr/>
        </p:nvSpPr>
        <p:spPr>
          <a:xfrm>
            <a:off x="5790390" y="6309360"/>
            <a:ext cx="5758482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in the eastside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408466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Scene Detection </a:t>
            </a:r>
            <a:endParaRPr lang="en-US" altLang="zh-CN" sz="2400" dirty="0"/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/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Object Detection</a:t>
                </a:r>
                <a:r>
                  <a:rPr lang="en-US" dirty="0"/>
                  <a:t>: for each object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in each scene, need to know basic properties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Shape: Sphere, cube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(3D): x, y, z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Color: R,G,B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Size: width, height, depth.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Relationship detection: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 Relationship.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=2:</m:t>
                    </m:r>
                  </m:oMath>
                </a14:m>
                <a:r>
                  <a:rPr lang="en-US" dirty="0"/>
                  <a:t> Bigger than, Smaller than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Direction Relationship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ab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=8: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East, South, West, North and their combinations (8 directions in total)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Relation: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blipFill>
                <a:blip r:embed="rId3"/>
                <a:stretch>
                  <a:fillRect l="-743" t="-685" b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FB195CA-BDE6-8D8F-7A2D-FABD89C482E4}"/>
              </a:ext>
            </a:extLst>
          </p:cNvPr>
          <p:cNvGrpSpPr/>
          <p:nvPr/>
        </p:nvGrpSpPr>
        <p:grpSpPr>
          <a:xfrm>
            <a:off x="1153887" y="2551720"/>
            <a:ext cx="3622001" cy="3622001"/>
            <a:chOff x="1153887" y="2551720"/>
            <a:chExt cx="3622001" cy="3622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00A6F-4C97-A22F-9F63-D3987A86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887" y="2551720"/>
              <a:ext cx="3622001" cy="362200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141A384-0AEF-9B05-B2AF-932B209D5776}"/>
                </a:ext>
              </a:extLst>
            </p:cNvPr>
            <p:cNvCxnSpPr/>
            <p:nvPr/>
          </p:nvCxnSpPr>
          <p:spPr>
            <a:xfrm flipV="1">
              <a:off x="1981200" y="4747846"/>
              <a:ext cx="1688123" cy="738554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B0EA8-7C05-D8D7-2D93-D749D6A03FFA}"/>
                </a:ext>
              </a:extLst>
            </p:cNvPr>
            <p:cNvSpPr txBox="1"/>
            <p:nvPr/>
          </p:nvSpPr>
          <p:spPr>
            <a:xfrm>
              <a:off x="3594610" y="5232484"/>
              <a:ext cx="1140056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bigger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6C3405-B9EC-7BBD-3286-B1357E5BF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434" y="4515350"/>
              <a:ext cx="314686" cy="42721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2741A0-5417-2FA3-A2C1-8D3A2E932A62}"/>
                </a:ext>
              </a:extLst>
            </p:cNvPr>
            <p:cNvSpPr txBox="1"/>
            <p:nvPr/>
          </p:nvSpPr>
          <p:spPr>
            <a:xfrm>
              <a:off x="1200685" y="3760462"/>
              <a:ext cx="96693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North, smaller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991C99-2EBA-8F0F-3B05-34100180AE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9678" y="4515350"/>
              <a:ext cx="7061" cy="41716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78E591-2A2D-CB1B-3E69-DF8B8C50F2BC}"/>
                </a:ext>
              </a:extLst>
            </p:cNvPr>
            <p:cNvSpPr txBox="1"/>
            <p:nvPr/>
          </p:nvSpPr>
          <p:spPr>
            <a:xfrm>
              <a:off x="2485633" y="4212035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B32BA7B-8729-8AFB-6BE5-B01C0998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977" y="3856005"/>
              <a:ext cx="804951" cy="111479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60D6C2-02B5-DD2A-BEC8-AF3A8ABB6CD0}"/>
                </a:ext>
              </a:extLst>
            </p:cNvPr>
            <p:cNvSpPr txBox="1"/>
            <p:nvPr/>
          </p:nvSpPr>
          <p:spPr>
            <a:xfrm>
              <a:off x="2838661" y="3508837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618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Use rules to modify the random scenes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5783D0B-8A34-D5B9-FA67-7AD5E21D2860}"/>
              </a:ext>
            </a:extLst>
          </p:cNvPr>
          <p:cNvSpPr txBox="1">
            <a:spLocks/>
          </p:cNvSpPr>
          <p:nvPr/>
        </p:nvSpPr>
        <p:spPr>
          <a:xfrm>
            <a:off x="2647928" y="6011998"/>
            <a:ext cx="6541403" cy="84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Random change their positions until all learned rules are fulfilled. (Rule: orange right)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D90EE-2E24-A2B5-EAD6-7CF01CF9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22" y="2343008"/>
            <a:ext cx="7461707" cy="37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55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Rule: Triangle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484E1-178F-E8E7-9EEB-D4DCDA94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1" y="916727"/>
            <a:ext cx="5702113" cy="1895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58E4F-CA83-C49D-84E7-BE11CC475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109" y="3865771"/>
            <a:ext cx="4164785" cy="20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38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Rule: Left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7BA42-6DBE-04AC-A9E1-E24C8345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056" y="583752"/>
            <a:ext cx="4816954" cy="2408477"/>
          </a:xfrm>
          <a:prstGeom prst="rect">
            <a:avLst/>
          </a:prstGeom>
        </p:spPr>
      </p:pic>
      <p:pic>
        <p:nvPicPr>
          <p:cNvPr id="6" name="Picture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6FAAF170-C215-D0D2-1DCC-93E8210CB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12" y="3832397"/>
            <a:ext cx="4057840" cy="202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8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0AA4-01F1-714A-1232-A119D4DD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1A520-65F4-CDC1-5822-D5FA72ED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multiple rules at the same time.</a:t>
            </a:r>
          </a:p>
          <a:p>
            <a:pPr lvl="1"/>
            <a:r>
              <a:rPr lang="en-US" dirty="0"/>
              <a:t>Triangle + Left</a:t>
            </a:r>
          </a:p>
        </p:txBody>
      </p:sp>
    </p:spTree>
    <p:extLst>
      <p:ext uri="{BB962C8B-B14F-4D97-AF65-F5344CB8AC3E}">
        <p14:creationId xmlns:p14="http://schemas.microsoft.com/office/powerpoint/2010/main" val="41330573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Task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861AEB-7956-FA2E-262E-7C521AC41DC7}"/>
              </a:ext>
            </a:extLst>
          </p:cNvPr>
          <p:cNvSpPr txBox="1">
            <a:spLocks/>
          </p:cNvSpPr>
          <p:nvPr/>
        </p:nvSpPr>
        <p:spPr>
          <a:xfrm>
            <a:off x="9141760" y="3257462"/>
            <a:ext cx="2909158" cy="282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"size": "big",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"shape": "sphere",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"material": "",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"x": 1.5,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"y": 0,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"z":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C9CFD-B393-7A42-0C70-05B6C461D250}"/>
              </a:ext>
            </a:extLst>
          </p:cNvPr>
          <p:cNvSpPr txBox="1"/>
          <p:nvPr/>
        </p:nvSpPr>
        <p:spPr>
          <a:xfrm>
            <a:off x="6413229" y="3349933"/>
            <a:ext cx="20978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"big",</a:t>
            </a:r>
          </a:p>
          <a:p>
            <a:r>
              <a:rPr lang="en-US" dirty="0"/>
              <a:t>      "shape": "cube",</a:t>
            </a:r>
          </a:p>
          <a:p>
            <a:r>
              <a:rPr lang="en-US" dirty="0"/>
              <a:t>      "material": "",</a:t>
            </a:r>
          </a:p>
          <a:p>
            <a:r>
              <a:rPr lang="en-US" dirty="0"/>
              <a:t>      "x": 1.5,</a:t>
            </a:r>
          </a:p>
          <a:p>
            <a:r>
              <a:rPr lang="en-US" dirty="0"/>
              <a:t>      "y": 0,</a:t>
            </a:r>
          </a:p>
          <a:p>
            <a:r>
              <a:rPr lang="en-US" dirty="0"/>
              <a:t>      "z":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49914" y="3349933"/>
            <a:ext cx="27796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"small",</a:t>
            </a:r>
          </a:p>
          <a:p>
            <a:r>
              <a:rPr lang="en-US" dirty="0"/>
              <a:t>    "shape": "sphere",</a:t>
            </a:r>
          </a:p>
          <a:p>
            <a:r>
              <a:rPr lang="en-US" dirty="0"/>
              <a:t>    "material": "orange",</a:t>
            </a:r>
          </a:p>
          <a:p>
            <a:r>
              <a:rPr lang="en-US" dirty="0"/>
              <a:t>    "x": 0,</a:t>
            </a:r>
          </a:p>
          <a:p>
            <a:r>
              <a:rPr lang="en-US" dirty="0"/>
              <a:t>    "y": 0,</a:t>
            </a:r>
          </a:p>
          <a:p>
            <a:r>
              <a:rPr lang="en-US" dirty="0"/>
              <a:t>    "z": 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749914" y="2391350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Generated by fixed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51DE6-29E6-7FEA-B224-2A4639518657}"/>
              </a:ext>
            </a:extLst>
          </p:cNvPr>
          <p:cNvSpPr txBox="1"/>
          <p:nvPr/>
        </p:nvSpPr>
        <p:spPr>
          <a:xfrm>
            <a:off x="3749914" y="61755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AC: 	[1.5  X   2.   0.15 1.   0.  ]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8AE76E-DF48-64D8-34AF-84C87DD94698}"/>
              </a:ext>
            </a:extLst>
          </p:cNvPr>
          <p:cNvSpPr/>
          <p:nvPr/>
        </p:nvSpPr>
        <p:spPr>
          <a:xfrm>
            <a:off x="891100" y="5104259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2782FC-E798-DB54-74FF-ECE4493C949B}"/>
              </a:ext>
            </a:extLst>
          </p:cNvPr>
          <p:cNvSpPr/>
          <p:nvPr/>
        </p:nvSpPr>
        <p:spPr>
          <a:xfrm>
            <a:off x="2743928" y="5186976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01BB67-F0AF-78E7-33A6-F22ED9B6C4DC}"/>
              </a:ext>
            </a:extLst>
          </p:cNvPr>
          <p:cNvSpPr/>
          <p:nvPr/>
        </p:nvSpPr>
        <p:spPr>
          <a:xfrm>
            <a:off x="1767079" y="3516938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7DDA0-52FB-8164-68D9-02250C754174}"/>
              </a:ext>
            </a:extLst>
          </p:cNvPr>
          <p:cNvSpPr txBox="1"/>
          <p:nvPr/>
        </p:nvSpPr>
        <p:spPr>
          <a:xfrm>
            <a:off x="3749914" y="57427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AB: 	[1.5  X   0.   0.29 0.6  0.3 ]</a:t>
            </a:r>
          </a:p>
        </p:txBody>
      </p:sp>
    </p:spTree>
    <p:extLst>
      <p:ext uri="{BB962C8B-B14F-4D97-AF65-F5344CB8AC3E}">
        <p14:creationId xmlns:p14="http://schemas.microsoft.com/office/powerpoint/2010/main" val="3668629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01270" y="3946974"/>
            <a:ext cx="81770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2.   0.15 1.   0. 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2.   0.15 1.   0.  ]</a:t>
            </a:r>
          </a:p>
          <a:p>
            <a:r>
              <a:rPr lang="en-US" dirty="0"/>
              <a:t>Relative relation vector: 	[0.   X 0.   0.   0.   0. ]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941379" y="3010763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Learn Spatial Relation Vectors from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2A7CC-1C3C-C603-643B-CFA0FF65148E}"/>
              </a:ext>
            </a:extLst>
          </p:cNvPr>
          <p:cNvSpPr txBox="1"/>
          <p:nvPr/>
        </p:nvSpPr>
        <p:spPr>
          <a:xfrm>
            <a:off x="3701270" y="5112695"/>
            <a:ext cx="8049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0.   0.29 0.6  0.3 ]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0.   0.29 0.6  0.3 ]</a:t>
            </a:r>
          </a:p>
          <a:p>
            <a:r>
              <a:rPr lang="en-US" dirty="0"/>
              <a:t>Relative relation vector : 	[0.   X 0.   0.   0.   0.  ]</a:t>
            </a:r>
          </a:p>
        </p:txBody>
      </p:sp>
    </p:spTree>
    <p:extLst>
      <p:ext uri="{BB962C8B-B14F-4D97-AF65-F5344CB8AC3E}">
        <p14:creationId xmlns:p14="http://schemas.microsoft.com/office/powerpoint/2010/main" val="1163278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3" y="219558"/>
            <a:ext cx="453847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96227" y="1169807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42142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0.15 2.   0.16 1.   0.  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289FC-A40E-ADCA-326E-5AC605690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342143" y="1801838"/>
            <a:ext cx="2832069" cy="296648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8BC27D1-384F-F577-3785-FEE277F19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3527341" y="1814930"/>
            <a:ext cx="2832069" cy="295339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9F15F95-AE33-6ED7-F61A-AF2A636AE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6569830" y="1814930"/>
            <a:ext cx="2832069" cy="2958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8BD5C-31C4-F945-8524-B2DA72616348}"/>
              </a:ext>
            </a:extLst>
          </p:cNvPr>
          <p:cNvSpPr txBox="1"/>
          <p:nvPr/>
        </p:nvSpPr>
        <p:spPr>
          <a:xfrm>
            <a:off x="3387751" y="5139554"/>
            <a:ext cx="31112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[-1.5  -0.15  0.   -0.29  0.3   0.6 ]</a:t>
            </a:r>
          </a:p>
          <a:p>
            <a:r>
              <a:rPr lang="en-US" dirty="0"/>
              <a:t>[1.5  0.15 2.   0.12 1.   0. 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A5477-467A-F6A0-92BA-9529E5052D4F}"/>
              </a:ext>
            </a:extLst>
          </p:cNvPr>
          <p:cNvSpPr txBox="1"/>
          <p:nvPr/>
        </p:nvSpPr>
        <p:spPr>
          <a:xfrm>
            <a:off x="6569830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0.13 2.   0.19 1.   0. 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F535A-2876-161E-215F-69DD0F54AB7F}"/>
              </a:ext>
            </a:extLst>
          </p:cNvPr>
          <p:cNvSpPr txBox="1"/>
          <p:nvPr/>
        </p:nvSpPr>
        <p:spPr>
          <a:xfrm>
            <a:off x="9502806" y="1816543"/>
            <a:ext cx="28320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Devide</a:t>
            </a:r>
            <a:r>
              <a:rPr lang="en-US" dirty="0"/>
              <a:t> Dataset to small pieces</a:t>
            </a:r>
          </a:p>
          <a:p>
            <a:endParaRPr lang="en-US" dirty="0"/>
          </a:p>
          <a:p>
            <a:r>
              <a:rPr lang="en-US" dirty="0"/>
              <a:t>D1, D2, …, </a:t>
            </a:r>
            <a:r>
              <a:rPr lang="en-US" dirty="0" err="1"/>
              <a:t>Dn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each Di</a:t>
            </a:r>
          </a:p>
          <a:p>
            <a:r>
              <a:rPr lang="en-US" dirty="0"/>
              <a:t>    find rules among Di</a:t>
            </a:r>
          </a:p>
        </p:txBody>
      </p:sp>
    </p:spTree>
    <p:extLst>
      <p:ext uri="{BB962C8B-B14F-4D97-AF65-F5344CB8AC3E}">
        <p14:creationId xmlns:p14="http://schemas.microsoft.com/office/powerpoint/2010/main" val="3375232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7346732" y="735724"/>
            <a:ext cx="45058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Assumptions: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one RV occurs more than once in the same image, it is considered only once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Books on the bookshelf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each RV in each image is counted at most once, thus </a:t>
            </a:r>
          </a:p>
          <a:p>
            <a:endParaRPr lang="en-US" dirty="0"/>
          </a:p>
          <a:p>
            <a:r>
              <a:rPr lang="en-US" dirty="0"/>
              <a:t>Find similar vectors in 4 images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pPr marL="342900" indent="-342900">
              <a:buAutoNum type="arabicPeriod"/>
            </a:pPr>
            <a:r>
              <a:rPr lang="en-US" dirty="0"/>
              <a:t>Define similarity</a:t>
            </a:r>
          </a:p>
          <a:p>
            <a:pPr marL="342900" indent="-342900">
              <a:buAutoNum type="arabicPeriod"/>
            </a:pPr>
            <a:r>
              <a:rPr lang="en-US" dirty="0"/>
              <a:t>SV might not exist in all images, probability</a:t>
            </a:r>
          </a:p>
          <a:p>
            <a:pPr marL="342900" indent="-342900">
              <a:buAutoNum type="arabicPeriod"/>
            </a:pPr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A39F5-9BA5-8ECC-11F1-6FE9DC73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97" y="735724"/>
            <a:ext cx="6565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654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599089" y="1193657"/>
            <a:ext cx="25329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three Balls</a:t>
            </a:r>
          </a:p>
          <a:p>
            <a:endParaRPr lang="en-US" dirty="0"/>
          </a:p>
          <a:p>
            <a:r>
              <a:rPr lang="en-US" dirty="0"/>
              <a:t>First has size 0.2.</a:t>
            </a:r>
          </a:p>
          <a:p>
            <a:endParaRPr lang="en-US" dirty="0"/>
          </a:p>
          <a:p>
            <a:r>
              <a:rPr lang="en-US" dirty="0"/>
              <a:t>Second has size 0.3.</a:t>
            </a:r>
          </a:p>
          <a:p>
            <a:endParaRPr lang="en-US" dirty="0"/>
          </a:p>
          <a:p>
            <a:r>
              <a:rPr lang="en-US" dirty="0"/>
              <a:t>Third has size 0.8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63E86-1360-59D9-23AB-0AA235693921}"/>
              </a:ext>
            </a:extLst>
          </p:cNvPr>
          <p:cNvSpPr txBox="1"/>
          <p:nvPr/>
        </p:nvSpPr>
        <p:spPr>
          <a:xfrm>
            <a:off x="3730911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Vague, faulty, fast, adapted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EFC7B-396B-DDEB-5CDF-FD1693D8D89E}"/>
              </a:ext>
            </a:extLst>
          </p:cNvPr>
          <p:cNvSpPr txBox="1"/>
          <p:nvPr/>
        </p:nvSpPr>
        <p:spPr>
          <a:xfrm>
            <a:off x="4218434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5E37D-E520-43CD-F035-B2DE7A6B761E}"/>
              </a:ext>
            </a:extLst>
          </p:cNvPr>
          <p:cNvSpPr txBox="1"/>
          <p:nvPr/>
        </p:nvSpPr>
        <p:spPr>
          <a:xfrm>
            <a:off x="1030566" y="46386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CC06D-40BB-A58F-FCDB-69E3BA0D3936}"/>
              </a:ext>
            </a:extLst>
          </p:cNvPr>
          <p:cNvSpPr txBox="1"/>
          <p:nvPr/>
        </p:nvSpPr>
        <p:spPr>
          <a:xfrm>
            <a:off x="4090286" y="444258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Intuitive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052C9-B748-0D1D-E3EC-62FD0015A251}"/>
              </a:ext>
            </a:extLst>
          </p:cNvPr>
          <p:cNvSpPr txBox="1"/>
          <p:nvPr/>
        </p:nvSpPr>
        <p:spPr>
          <a:xfrm>
            <a:off x="7464107" y="463867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Rational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65603-F22F-E83E-41CD-ED707440D36B}"/>
              </a:ext>
            </a:extLst>
          </p:cNvPr>
          <p:cNvSpPr txBox="1"/>
          <p:nvPr/>
        </p:nvSpPr>
        <p:spPr>
          <a:xfrm>
            <a:off x="7592255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4C7E3-B085-F9FE-41AF-2CE25C5D8858}"/>
              </a:ext>
            </a:extLst>
          </p:cNvPr>
          <p:cNvSpPr txBox="1"/>
          <p:nvPr/>
        </p:nvSpPr>
        <p:spPr>
          <a:xfrm>
            <a:off x="7711981" y="2777445"/>
            <a:ext cx="46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4C87B-BC5B-F6DB-1F85-39CDDE94E633}"/>
              </a:ext>
            </a:extLst>
          </p:cNvPr>
          <p:cNvSpPr txBox="1"/>
          <p:nvPr/>
        </p:nvSpPr>
        <p:spPr>
          <a:xfrm>
            <a:off x="8349653" y="2308716"/>
            <a:ext cx="71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2.667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489511" y="5202678"/>
            <a:ext cx="3400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to have both systems</a:t>
            </a:r>
          </a:p>
          <a:p>
            <a:r>
              <a:rPr lang="en-US" dirty="0"/>
              <a:t>First think with intuitive system</a:t>
            </a:r>
          </a:p>
          <a:p>
            <a:r>
              <a:rPr lang="en-US" dirty="0"/>
              <a:t>Then use rational system.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54780-70E1-611D-0336-E2D1E4F0DB9B}"/>
              </a:ext>
            </a:extLst>
          </p:cNvPr>
          <p:cNvSpPr txBox="1"/>
          <p:nvPr/>
        </p:nvSpPr>
        <p:spPr>
          <a:xfrm>
            <a:off x="4226071" y="2777445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EECEA-264D-9B2A-A483-605C16415A57}"/>
              </a:ext>
            </a:extLst>
          </p:cNvPr>
          <p:cNvSpPr txBox="1"/>
          <p:nvPr/>
        </p:nvSpPr>
        <p:spPr>
          <a:xfrm>
            <a:off x="7219660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Accurate, precise, slow, limited.</a:t>
            </a:r>
          </a:p>
        </p:txBody>
      </p:sp>
    </p:spTree>
    <p:extLst>
      <p:ext uri="{BB962C8B-B14F-4D97-AF65-F5344CB8AC3E}">
        <p14:creationId xmlns:p14="http://schemas.microsoft.com/office/powerpoint/2010/main" val="8296876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594612" y="311456"/>
            <a:ext cx="461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implement the first system?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7966842" y="562914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E72D7-3E3B-EAA2-FF7D-B732B89C5C59}"/>
              </a:ext>
            </a:extLst>
          </p:cNvPr>
          <p:cNvSpPr txBox="1"/>
          <p:nvPr/>
        </p:nvSpPr>
        <p:spPr>
          <a:xfrm>
            <a:off x="594612" y="1305342"/>
            <a:ext cx="4185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Cube	Cylinder, Box, shelf,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Sphere	Ball, Apple,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Small	small, tiny,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	Medium, huge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	Orange, Rose, Gold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Green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Blue	Purple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Behind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Right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5777756" y="110873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5893383" y="10245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6741801" y="35270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7208452" y="158767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5777756" y="2249921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7300609" y="321879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7142469" y="23782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5931333" y="318070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7867966" y="265955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99A493BC-2B4E-90D6-90CE-7B663BA7C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5781181" y="4531895"/>
            <a:ext cx="1933208" cy="20196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844099" y="474309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6975578" y="578331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5938497" y="510683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7903363" y="4882668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Red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50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8CCEB9-745C-D5B4-E5DC-79AB75A19AD4}"/>
              </a:ext>
            </a:extLst>
          </p:cNvPr>
          <p:cNvGrpSpPr/>
          <p:nvPr/>
        </p:nvGrpSpPr>
        <p:grpSpPr>
          <a:xfrm>
            <a:off x="873854" y="352805"/>
            <a:ext cx="4595750" cy="4536374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C0730EF-B072-5935-92AE-E02C52459839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779ED00-3867-002C-AAC2-A9B361FF2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48C1C5D-1E7A-F3AA-1B7C-CFF5DFF223E9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A2D809-B0BA-B23E-BC22-8BB17E4EAD40}"/>
                </a:ext>
              </a:extLst>
            </p:cNvPr>
            <p:cNvSpPr txBox="1"/>
            <p:nvPr/>
          </p:nvSpPr>
          <p:spPr>
            <a:xfrm>
              <a:off x="5871268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5ABD04-97AD-FB37-A305-E16AD7737FBF}"/>
                </a:ext>
              </a:extLst>
            </p:cNvPr>
            <p:cNvSpPr txBox="1"/>
            <p:nvPr/>
          </p:nvSpPr>
          <p:spPr>
            <a:xfrm>
              <a:off x="5939365" y="3804459"/>
              <a:ext cx="264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9AE8F3-5BDE-6348-51B9-3ABEF738A0A5}"/>
                </a:ext>
              </a:extLst>
            </p:cNvPr>
            <p:cNvSpPr txBox="1"/>
            <p:nvPr/>
          </p:nvSpPr>
          <p:spPr>
            <a:xfrm>
              <a:off x="4845376" y="38044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A28D9D-5685-BE77-130E-7B7716F64757}"/>
                </a:ext>
              </a:extLst>
            </p:cNvPr>
            <p:cNvSpPr txBox="1"/>
            <p:nvPr/>
          </p:nvSpPr>
          <p:spPr>
            <a:xfrm>
              <a:off x="6931754" y="20469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E03FEB-BA7F-6E63-399C-BEAF0FA7C9BC}"/>
                </a:ext>
              </a:extLst>
            </p:cNvPr>
            <p:cNvSpPr txBox="1"/>
            <p:nvPr/>
          </p:nvSpPr>
          <p:spPr>
            <a:xfrm>
              <a:off x="4790613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94EDA3-AAC0-261F-3063-BA528D578E59}"/>
                </a:ext>
              </a:extLst>
            </p:cNvPr>
            <p:cNvSpPr txBox="1"/>
            <p:nvPr/>
          </p:nvSpPr>
          <p:spPr>
            <a:xfrm>
              <a:off x="6991079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6BA25B-EEC8-33A6-8408-67BAF7E317AB}"/>
                </a:ext>
              </a:extLst>
            </p:cNvPr>
            <p:cNvSpPr txBox="1"/>
            <p:nvPr/>
          </p:nvSpPr>
          <p:spPr>
            <a:xfrm>
              <a:off x="3822565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0BCA98-274B-BE8B-7F93-ECDF09D3777A}"/>
                </a:ext>
              </a:extLst>
            </p:cNvPr>
            <p:cNvSpPr txBox="1"/>
            <p:nvPr/>
          </p:nvSpPr>
          <p:spPr>
            <a:xfrm>
              <a:off x="3832485" y="20597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6AAAED-0EE0-19E0-132A-77D4ADC0432F}"/>
              </a:ext>
            </a:extLst>
          </p:cNvPr>
          <p:cNvGrpSpPr/>
          <p:nvPr/>
        </p:nvGrpSpPr>
        <p:grpSpPr>
          <a:xfrm>
            <a:off x="6722398" y="450776"/>
            <a:ext cx="4595750" cy="4572000"/>
            <a:chOff x="7027448" y="1143000"/>
            <a:chExt cx="4595750" cy="4572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5E8ADB-7718-EE15-34E9-09436A08C7CC}"/>
                </a:ext>
              </a:extLst>
            </p:cNvPr>
            <p:cNvGrpSpPr/>
            <p:nvPr/>
          </p:nvGrpSpPr>
          <p:grpSpPr>
            <a:xfrm>
              <a:off x="7027448" y="1143000"/>
              <a:ext cx="4595750" cy="4572000"/>
              <a:chOff x="6501668" y="911229"/>
              <a:chExt cx="4595750" cy="4572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FBA502D-7F43-6FC1-BEC4-D4A1C9CDF843}"/>
                  </a:ext>
                </a:extLst>
              </p:cNvPr>
              <p:cNvGrpSpPr/>
              <p:nvPr/>
            </p:nvGrpSpPr>
            <p:grpSpPr>
              <a:xfrm>
                <a:off x="6501668" y="930036"/>
                <a:ext cx="4595750" cy="4536374"/>
                <a:chOff x="3238007" y="1128156"/>
                <a:chExt cx="4595750" cy="4536374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0E4537DF-DA1B-CEF5-9237-D48C04ED974E}"/>
                    </a:ext>
                  </a:extLst>
                </p:cNvPr>
                <p:cNvCxnSpPr/>
                <p:nvPr/>
              </p:nvCxnSpPr>
              <p:spPr>
                <a:xfrm>
                  <a:off x="3238007" y="3429000"/>
                  <a:ext cx="459575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1957EB0-16BE-DEFB-B3AD-658C85DE6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35882" y="1128156"/>
                  <a:ext cx="0" cy="453637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197FA46-D283-7FBD-CDC3-6A4CFD344B07}"/>
                    </a:ext>
                  </a:extLst>
                </p:cNvPr>
                <p:cNvSpPr/>
                <p:nvPr/>
              </p:nvSpPr>
              <p:spPr>
                <a:xfrm>
                  <a:off x="4318661" y="2309752"/>
                  <a:ext cx="2434441" cy="2303813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36F3BB8-9D0B-D6E6-4483-EC9CA2153687}"/>
                    </a:ext>
                  </a:extLst>
                </p:cNvPr>
                <p:cNvSpPr/>
                <p:nvPr/>
              </p:nvSpPr>
              <p:spPr>
                <a:xfrm>
                  <a:off x="5452753" y="3345873"/>
                  <a:ext cx="166255" cy="16625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62488E8-7C55-3B0D-0E23-28BD5063C43A}"/>
                  </a:ext>
                </a:extLst>
              </p:cNvPr>
              <p:cNvSpPr/>
              <p:nvPr/>
            </p:nvSpPr>
            <p:spPr>
              <a:xfrm>
                <a:off x="7224238" y="1747008"/>
                <a:ext cx="3137802" cy="300257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F2FDEA1-9A3B-5E6E-EA75-1ECA7C88140A}"/>
                  </a:ext>
                </a:extLst>
              </p:cNvPr>
              <p:cNvSpPr/>
              <p:nvPr/>
            </p:nvSpPr>
            <p:spPr>
              <a:xfrm>
                <a:off x="6501668" y="911229"/>
                <a:ext cx="4572000" cy="4572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188373C-9CB1-736D-E5CA-2EA66BF7113D}"/>
                  </a:ext>
                </a:extLst>
              </p:cNvPr>
              <p:cNvSpPr/>
              <p:nvPr/>
            </p:nvSpPr>
            <p:spPr>
              <a:xfrm>
                <a:off x="6981120" y="1391590"/>
                <a:ext cx="3657600" cy="36576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8B1026-B2DE-B88D-1E60-AA1AE4062A07}"/>
                </a:ext>
              </a:extLst>
            </p:cNvPr>
            <p:cNvCxnSpPr>
              <a:cxnSpLocks/>
              <a:stCxn id="30" idx="3"/>
              <a:endCxn id="30" idx="7"/>
            </p:cNvCxnSpPr>
            <p:nvPr/>
          </p:nvCxnSpPr>
          <p:spPr>
            <a:xfrm flipV="1">
              <a:off x="7697002" y="1812554"/>
              <a:ext cx="3232892" cy="32328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0CFBD2-7D01-B1E7-7032-A20600927076}"/>
                </a:ext>
              </a:extLst>
            </p:cNvPr>
            <p:cNvCxnSpPr>
              <a:cxnSpLocks/>
              <a:stCxn id="30" idx="1"/>
              <a:endCxn id="30" idx="5"/>
            </p:cNvCxnSpPr>
            <p:nvPr/>
          </p:nvCxnSpPr>
          <p:spPr>
            <a:xfrm>
              <a:off x="7697002" y="1812554"/>
              <a:ext cx="3232892" cy="32328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5374B7D-1714-4EC6-7A44-EC8EC78CD7CB}"/>
              </a:ext>
            </a:extLst>
          </p:cNvPr>
          <p:cNvSpPr txBox="1"/>
          <p:nvPr/>
        </p:nvSpPr>
        <p:spPr>
          <a:xfrm>
            <a:off x="8684887" y="5383376"/>
            <a:ext cx="952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32-Zone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04D99F-1258-3C49-D9A9-8CEAFC0A3BD9}"/>
              </a:ext>
            </a:extLst>
          </p:cNvPr>
          <p:cNvSpPr txBox="1"/>
          <p:nvPr/>
        </p:nvSpPr>
        <p:spPr>
          <a:xfrm>
            <a:off x="2671693" y="5296795"/>
            <a:ext cx="83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8-Zone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E076BD8-BCE3-FB7E-6EE4-B91A88CA7BC4}"/>
              </a:ext>
            </a:extLst>
          </p:cNvPr>
          <p:cNvSpPr/>
          <p:nvPr/>
        </p:nvSpPr>
        <p:spPr>
          <a:xfrm>
            <a:off x="281627" y="270564"/>
            <a:ext cx="166255" cy="1662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5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7" y="132963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796071" y="124413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593455" y="2047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84203" y="276916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946142" y="363509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201304" y="579349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744039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188784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810804" y="121042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887940" y="135280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1592631" y="416413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86548" y="30269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390988" y="545111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364250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ool ball&#10;&#10;Description automatically generated">
            <a:extLst>
              <a:ext uri="{FF2B5EF4-FFF2-40B4-BE49-F238E27FC236}">
                <a16:creationId xmlns:a16="http://schemas.microsoft.com/office/drawing/2014/main" id="{F439F309-8A1E-D973-7FCB-AD33E6D78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12" y="962846"/>
            <a:ext cx="1928086" cy="1928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2616863" y="9628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" r="7" b="7"/>
          <a:stretch/>
        </p:blipFill>
        <p:spPr>
          <a:xfrm>
            <a:off x="491968" y="487384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7595" y="140109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1456013" y="72921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922664" y="196418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8" r="3" b="3"/>
          <a:stretch/>
        </p:blipFill>
        <p:spPr>
          <a:xfrm>
            <a:off x="497796" y="2575306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20649" y="354417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62509" y="270365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651373" y="350608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2588006" y="2984941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591515" y="222891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7758697" y="192688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6627029" y="112563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8582307" y="1343862"/>
            <a:ext cx="3026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Cube, Big, Green, Left</a:t>
            </a:r>
          </a:p>
          <a:p>
            <a:pPr marL="342900" indent="-342900">
              <a:buAutoNum type="alphaUcPeriod"/>
            </a:pPr>
            <a:r>
              <a:rPr lang="en-US" dirty="0"/>
              <a:t>Sphere, Big, Red, 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C0C0C0"/>
                </a:highlight>
              </a:rPr>
              <a:t>Sphere, Small, Red, Right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314BA-CA09-0A3A-C4A3-97F4CD6E4B9A}"/>
              </a:ext>
            </a:extLst>
          </p:cNvPr>
          <p:cNvSpPr txBox="1"/>
          <p:nvPr/>
        </p:nvSpPr>
        <p:spPr>
          <a:xfrm>
            <a:off x="1012828" y="49730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DCA51-DABB-E433-53CF-2CD5586A98B1}"/>
              </a:ext>
            </a:extLst>
          </p:cNvPr>
          <p:cNvSpPr txBox="1"/>
          <p:nvPr/>
        </p:nvSpPr>
        <p:spPr>
          <a:xfrm>
            <a:off x="7183925" y="476413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7" name="Picture 6" descr="A picture containing orange&#10;&#10;Description automatically generated">
            <a:extLst>
              <a:ext uri="{FF2B5EF4-FFF2-40B4-BE49-F238E27FC236}">
                <a16:creationId xmlns:a16="http://schemas.microsoft.com/office/drawing/2014/main" id="{ECBDCDEC-9659-E34E-E348-B9CFEC57D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5" b="2"/>
          <a:stretch/>
        </p:blipFill>
        <p:spPr>
          <a:xfrm>
            <a:off x="496028" y="4723257"/>
            <a:ext cx="1940168" cy="2019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1406437" y="616040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456013" y="54656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2673678" y="5380494"/>
            <a:ext cx="342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6790987" y="3332194"/>
            <a:ext cx="444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  <a:p>
            <a:r>
              <a:rPr lang="en-US" dirty="0"/>
              <a:t>Then, add attributes as  priors to each rules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059608-3EAB-1E9D-2CB0-D20D3A206D77}"/>
              </a:ext>
            </a:extLst>
          </p:cNvPr>
          <p:cNvSpPr txBox="1"/>
          <p:nvPr/>
        </p:nvSpPr>
        <p:spPr>
          <a:xfrm>
            <a:off x="6591515" y="4131701"/>
            <a:ext cx="44425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Left, red 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 + green(2) + front(2)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Front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Front + Green(2)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big, Front + Green(2)</a:t>
            </a:r>
          </a:p>
        </p:txBody>
      </p:sp>
    </p:spTree>
    <p:extLst>
      <p:ext uri="{BB962C8B-B14F-4D97-AF65-F5344CB8AC3E}">
        <p14:creationId xmlns:p14="http://schemas.microsoft.com/office/powerpoint/2010/main" val="9199366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861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4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565852D-913C-72E7-E59C-A7CF2C85235A}"/>
              </a:ext>
            </a:extLst>
          </p:cNvPr>
          <p:cNvSpPr/>
          <p:nvPr/>
        </p:nvSpPr>
        <p:spPr>
          <a:xfrm>
            <a:off x="3308807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6F2C9A-B466-98AC-A9C1-E7D1B099804A}"/>
              </a:ext>
            </a:extLst>
          </p:cNvPr>
          <p:cNvSpPr/>
          <p:nvPr/>
        </p:nvSpPr>
        <p:spPr>
          <a:xfrm>
            <a:off x="5337140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2B697-A4F0-8533-A7C6-D93B1476655F}"/>
              </a:ext>
            </a:extLst>
          </p:cNvPr>
          <p:cNvSpPr txBox="1"/>
          <p:nvPr/>
        </p:nvSpPr>
        <p:spPr>
          <a:xfrm>
            <a:off x="3795073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humans understand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D5C06-03C3-E215-F7C8-A4339C05991C}"/>
              </a:ext>
            </a:extLst>
          </p:cNvPr>
          <p:cNvSpPr txBox="1"/>
          <p:nvPr/>
        </p:nvSpPr>
        <p:spPr>
          <a:xfrm>
            <a:off x="7041820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machines understand the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299CB-DECF-D161-BF84-9048A88762F5}"/>
              </a:ext>
            </a:extLst>
          </p:cNvPr>
          <p:cNvSpPr txBox="1"/>
          <p:nvPr/>
        </p:nvSpPr>
        <p:spPr>
          <a:xfrm>
            <a:off x="5175315" y="5206506"/>
            <a:ext cx="1975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 is what we should go for 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23F1A6-FB1C-085F-9D6D-A22F9CB61CD6}"/>
              </a:ext>
            </a:extLst>
          </p:cNvPr>
          <p:cNvCxnSpPr/>
          <p:nvPr/>
        </p:nvCxnSpPr>
        <p:spPr>
          <a:xfrm flipV="1">
            <a:off x="6096000" y="2601798"/>
            <a:ext cx="0" cy="241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5017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535E53-A830-CC87-8C8C-1483CF914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7769"/>
            <a:ext cx="3718217" cy="1737707"/>
          </a:xfrm>
        </p:spPr>
      </p:pic>
    </p:spTree>
    <p:extLst>
      <p:ext uri="{BB962C8B-B14F-4D97-AF65-F5344CB8AC3E}">
        <p14:creationId xmlns:p14="http://schemas.microsoft.com/office/powerpoint/2010/main" val="14337383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7F4B-03CF-B8DF-82DA-6980D15A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258AE-3F06-606C-4B7C-1CCAE4D7F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Data =&gt; knowledge</a:t>
            </a:r>
          </a:p>
          <a:p>
            <a:pPr lvl="1"/>
            <a:r>
              <a:rPr lang="en-US" dirty="0"/>
              <a:t>Use a logic checker to check if learned knowledge make any sense	</a:t>
            </a:r>
          </a:p>
          <a:p>
            <a:pPr lvl="1"/>
            <a:r>
              <a:rPr lang="en-US" dirty="0"/>
              <a:t>One image can be mapped to a knowledge graph</a:t>
            </a:r>
          </a:p>
          <a:p>
            <a:pPr lvl="1"/>
            <a:r>
              <a:rPr lang="en-US" dirty="0"/>
              <a:t>Multi-level relationship </a:t>
            </a:r>
            <a:r>
              <a:rPr lang="en-US" b="1" dirty="0"/>
              <a:t>structure</a:t>
            </a:r>
          </a:p>
          <a:p>
            <a:pPr lvl="2"/>
            <a:r>
              <a:rPr lang="en-US" dirty="0"/>
              <a:t>L1:city, L2: state, L3: country, L4: continent, L5: planet</a:t>
            </a:r>
          </a:p>
          <a:p>
            <a:pPr lvl="2"/>
            <a:r>
              <a:rPr lang="en-US" dirty="0"/>
              <a:t>L1: side-broader, L2: table, L3: room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545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Wiki-data or any KG focus on general knowledge</a:t>
            </a:r>
          </a:p>
          <a:p>
            <a:r>
              <a:rPr lang="en-US" dirty="0"/>
              <a:t>We focus on the highly customized, private knowledge</a:t>
            </a:r>
          </a:p>
          <a:p>
            <a:pPr lvl="1"/>
            <a:r>
              <a:rPr lang="en-US" dirty="0"/>
              <a:t>usually not applied to everyone</a:t>
            </a:r>
          </a:p>
          <a:p>
            <a:pPr lvl="1"/>
            <a:r>
              <a:rPr lang="en-US" dirty="0"/>
              <a:t>depends on the actual environments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543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4153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Nor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searched by a Knowledge Graph or a simple planer.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RL is not sure about final state. RL model has no actual plan.</a:t>
            </a:r>
          </a:p>
          <a:p>
            <a:r>
              <a:rPr lang="en-US" dirty="0"/>
              <a:t>Can RL model answer what it is doing ?</a:t>
            </a:r>
          </a:p>
          <a:p>
            <a:r>
              <a:rPr lang="en-US" dirty="0"/>
              <a:t>Not necessary to move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1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8CCEB9-745C-D5B4-E5DC-79AB75A19AD4}"/>
              </a:ext>
            </a:extLst>
          </p:cNvPr>
          <p:cNvGrpSpPr/>
          <p:nvPr/>
        </p:nvGrpSpPr>
        <p:grpSpPr>
          <a:xfrm>
            <a:off x="461478" y="657606"/>
            <a:ext cx="4595750" cy="4536374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C0730EF-B072-5935-92AE-E02C52459839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779ED00-3867-002C-AAC2-A9B361FF2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48C1C5D-1E7A-F3AA-1B7C-CFF5DFF223E9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A2D809-B0BA-B23E-BC22-8BB17E4EAD40}"/>
                </a:ext>
              </a:extLst>
            </p:cNvPr>
            <p:cNvSpPr txBox="1"/>
            <p:nvPr/>
          </p:nvSpPr>
          <p:spPr>
            <a:xfrm>
              <a:off x="5871268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5ABD04-97AD-FB37-A305-E16AD7737FBF}"/>
                </a:ext>
              </a:extLst>
            </p:cNvPr>
            <p:cNvSpPr txBox="1"/>
            <p:nvPr/>
          </p:nvSpPr>
          <p:spPr>
            <a:xfrm>
              <a:off x="5939365" y="3804459"/>
              <a:ext cx="264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9AE8F3-5BDE-6348-51B9-3ABEF738A0A5}"/>
                </a:ext>
              </a:extLst>
            </p:cNvPr>
            <p:cNvSpPr txBox="1"/>
            <p:nvPr/>
          </p:nvSpPr>
          <p:spPr>
            <a:xfrm>
              <a:off x="4845376" y="38044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A28D9D-5685-BE77-130E-7B7716F64757}"/>
                </a:ext>
              </a:extLst>
            </p:cNvPr>
            <p:cNvSpPr txBox="1"/>
            <p:nvPr/>
          </p:nvSpPr>
          <p:spPr>
            <a:xfrm>
              <a:off x="6931754" y="20469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E03FEB-BA7F-6E63-399C-BEAF0FA7C9BC}"/>
                </a:ext>
              </a:extLst>
            </p:cNvPr>
            <p:cNvSpPr txBox="1"/>
            <p:nvPr/>
          </p:nvSpPr>
          <p:spPr>
            <a:xfrm>
              <a:off x="4790613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94EDA3-AAC0-261F-3063-BA528D578E59}"/>
                </a:ext>
              </a:extLst>
            </p:cNvPr>
            <p:cNvSpPr txBox="1"/>
            <p:nvPr/>
          </p:nvSpPr>
          <p:spPr>
            <a:xfrm>
              <a:off x="6991079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6BA25B-EEC8-33A6-8408-67BAF7E317AB}"/>
                </a:ext>
              </a:extLst>
            </p:cNvPr>
            <p:cNvSpPr txBox="1"/>
            <p:nvPr/>
          </p:nvSpPr>
          <p:spPr>
            <a:xfrm>
              <a:off x="3822565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0BCA98-274B-BE8B-7F93-ECDF09D3777A}"/>
                </a:ext>
              </a:extLst>
            </p:cNvPr>
            <p:cNvSpPr txBox="1"/>
            <p:nvPr/>
          </p:nvSpPr>
          <p:spPr>
            <a:xfrm>
              <a:off x="3832485" y="20597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B04D99F-1258-3C49-D9A9-8CEAFC0A3BD9}"/>
              </a:ext>
            </a:extLst>
          </p:cNvPr>
          <p:cNvSpPr txBox="1"/>
          <p:nvPr/>
        </p:nvSpPr>
        <p:spPr>
          <a:xfrm>
            <a:off x="2259317" y="5601596"/>
            <a:ext cx="83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8-Zone</a:t>
            </a:r>
          </a:p>
        </p:txBody>
      </p:sp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4383C28F-AE96-8624-18E3-B6E3C98FC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652" y="1848507"/>
            <a:ext cx="1121538" cy="1080000"/>
          </a:xfrm>
          <a:prstGeom prst="rect">
            <a:avLst/>
          </a:prstGeom>
        </p:spPr>
      </p:pic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E026D6E3-26D4-59E1-AD65-2E6984A7E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378" y="1876044"/>
            <a:ext cx="1121538" cy="1080000"/>
          </a:xfrm>
          <a:prstGeom prst="rect">
            <a:avLst/>
          </a:prstGeom>
        </p:spPr>
      </p:pic>
      <p:pic>
        <p:nvPicPr>
          <p:cNvPr id="24" name="Picture 23" descr="Venn diagram&#10;&#10;Description automatically generated with medium confidence">
            <a:extLst>
              <a:ext uri="{FF2B5EF4-FFF2-40B4-BE49-F238E27FC236}">
                <a16:creationId xmlns:a16="http://schemas.microsoft.com/office/drawing/2014/main" id="{AD5E3428-64EC-2492-AD1C-A65E5E078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285" y="3526761"/>
            <a:ext cx="1085192" cy="1080000"/>
          </a:xfrm>
          <a:prstGeom prst="rect">
            <a:avLst/>
          </a:prstGeom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92E32B33-410C-8EA3-0397-0390A044F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572" y="3570371"/>
            <a:ext cx="1025783" cy="108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AF16497-B7CD-AD18-9CDA-15204B6CB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67" y="3526761"/>
            <a:ext cx="1087807" cy="1080000"/>
          </a:xfrm>
          <a:prstGeom prst="rect">
            <a:avLst/>
          </a:prstGeom>
        </p:spPr>
      </p:pic>
      <p:pic>
        <p:nvPicPr>
          <p:cNvPr id="34" name="Picture 33" descr="Diagram, venn diagram&#10;&#10;Description automatically generated">
            <a:extLst>
              <a:ext uri="{FF2B5EF4-FFF2-40B4-BE49-F238E27FC236}">
                <a16:creationId xmlns:a16="http://schemas.microsoft.com/office/drawing/2014/main" id="{A3474AD5-652A-2408-FA7B-98997C13C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89" y="1876044"/>
            <a:ext cx="1121538" cy="1080000"/>
          </a:xfrm>
          <a:prstGeom prst="rect">
            <a:avLst/>
          </a:prstGeom>
        </p:spPr>
      </p:pic>
      <p:pic>
        <p:nvPicPr>
          <p:cNvPr id="38" name="Picture 37" descr="A picture containing diagram&#10;&#10;Description automatically generated">
            <a:extLst>
              <a:ext uri="{FF2B5EF4-FFF2-40B4-BE49-F238E27FC236}">
                <a16:creationId xmlns:a16="http://schemas.microsoft.com/office/drawing/2014/main" id="{500128ED-7C82-6C9C-A2F0-D33AA8FBB9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014" y="3526761"/>
            <a:ext cx="1121538" cy="1080000"/>
          </a:xfrm>
          <a:prstGeom prst="rect">
            <a:avLst/>
          </a:prstGeom>
        </p:spPr>
      </p:pic>
      <p:pic>
        <p:nvPicPr>
          <p:cNvPr id="40" name="Picture 39" descr="A picture containing diagram&#10;&#10;Description automatically generated">
            <a:extLst>
              <a:ext uri="{FF2B5EF4-FFF2-40B4-BE49-F238E27FC236}">
                <a16:creationId xmlns:a16="http://schemas.microsoft.com/office/drawing/2014/main" id="{4E04680E-54CE-065B-0E86-E660492F67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204" y="1861377"/>
            <a:ext cx="112153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444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Also we don’t want to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done by planners.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Not necessary to move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0CA169-17E1-49CC-E3F5-49B4761D4210}"/>
              </a:ext>
            </a:extLst>
          </p:cNvPr>
          <p:cNvGrpSpPr/>
          <p:nvPr/>
        </p:nvGrpSpPr>
        <p:grpSpPr>
          <a:xfrm>
            <a:off x="3313744" y="1424893"/>
            <a:ext cx="1340547" cy="1290495"/>
            <a:chOff x="431498" y="1526849"/>
            <a:chExt cx="1340547" cy="12904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BF9943-0A6A-C069-9D2B-F86C78ADC9AB}"/>
                </a:ext>
              </a:extLst>
            </p:cNvPr>
            <p:cNvSpPr/>
            <p:nvPr/>
          </p:nvSpPr>
          <p:spPr>
            <a:xfrm>
              <a:off x="431498" y="1526849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FBA318-A56A-EDAD-7C72-F2F0193A2588}"/>
                </a:ext>
              </a:extLst>
            </p:cNvPr>
            <p:cNvSpPr/>
            <p:nvPr/>
          </p:nvSpPr>
          <p:spPr>
            <a:xfrm>
              <a:off x="1358576" y="153745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62D31D-A762-859C-9026-9FA129135AE0}"/>
                </a:ext>
              </a:extLst>
            </p:cNvPr>
            <p:cNvSpPr/>
            <p:nvPr/>
          </p:nvSpPr>
          <p:spPr>
            <a:xfrm>
              <a:off x="456414" y="1953726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2A1980-5AAD-C7BB-BC1C-D8B0FD48A3B3}"/>
              </a:ext>
            </a:extLst>
          </p:cNvPr>
          <p:cNvGrpSpPr/>
          <p:nvPr/>
        </p:nvGrpSpPr>
        <p:grpSpPr>
          <a:xfrm>
            <a:off x="6488520" y="1367059"/>
            <a:ext cx="1340547" cy="1290495"/>
            <a:chOff x="344953" y="1572542"/>
            <a:chExt cx="1340547" cy="12904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1B2A55-D838-FE6F-6A77-75EDFA480125}"/>
                </a:ext>
              </a:extLst>
            </p:cNvPr>
            <p:cNvSpPr/>
            <p:nvPr/>
          </p:nvSpPr>
          <p:spPr>
            <a:xfrm>
              <a:off x="344953" y="1572542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B2BAC1-7419-08C1-9789-705FD22A1C58}"/>
                </a:ext>
              </a:extLst>
            </p:cNvPr>
            <p:cNvSpPr/>
            <p:nvPr/>
          </p:nvSpPr>
          <p:spPr>
            <a:xfrm>
              <a:off x="888467" y="184520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FF68CA-93B7-1F47-ACBB-570FC1A4E71D}"/>
                </a:ext>
              </a:extLst>
            </p:cNvPr>
            <p:cNvSpPr/>
            <p:nvPr/>
          </p:nvSpPr>
          <p:spPr>
            <a:xfrm>
              <a:off x="807102" y="2197978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616AC-6354-A1B3-94A7-E525294AC636}"/>
              </a:ext>
            </a:extLst>
          </p:cNvPr>
          <p:cNvGrpSpPr/>
          <p:nvPr/>
        </p:nvGrpSpPr>
        <p:grpSpPr>
          <a:xfrm>
            <a:off x="3338514" y="1427081"/>
            <a:ext cx="1340547" cy="1290495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6E4E92-AF24-43D2-6284-4876E244550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26A82D-8B84-592C-BA9A-C9063E33B13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DD43C597-D954-DFB4-3F98-6F9324BE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C8C75-2FC9-B3D7-0511-48142B8FDEE7}"/>
              </a:ext>
            </a:extLst>
          </p:cNvPr>
          <p:cNvGrpSpPr/>
          <p:nvPr/>
        </p:nvGrpSpPr>
        <p:grpSpPr>
          <a:xfrm>
            <a:off x="6474969" y="1367058"/>
            <a:ext cx="1340547" cy="1290495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2CDC54-16E7-91EC-D340-75A66C614BF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8C5474-43FE-939E-231E-4D01CECCA620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C1CEAA1-8F74-484E-C724-D7B75D853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18148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 it in a highly explainable way</a:t>
            </a:r>
          </a:p>
          <a:p>
            <a:pPr lvl="1"/>
            <a:r>
              <a:rPr lang="en-US" dirty="0"/>
              <a:t>Predict final state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Scoring the prediction based on rules</a:t>
            </a:r>
          </a:p>
          <a:p>
            <a:r>
              <a:rPr lang="en-US" dirty="0"/>
              <a:t>The model can be personalized/updated</a:t>
            </a:r>
          </a:p>
          <a:p>
            <a:pPr lvl="1"/>
            <a:r>
              <a:rPr lang="en-US" dirty="0"/>
              <a:t>Rule-Based scoring system</a:t>
            </a:r>
          </a:p>
          <a:p>
            <a:pPr lvl="2"/>
            <a:r>
              <a:rPr lang="en-US" dirty="0"/>
              <a:t>Extract rules from training images, for general common sense</a:t>
            </a:r>
          </a:p>
          <a:p>
            <a:pPr lvl="2"/>
            <a:r>
              <a:rPr lang="en-US" dirty="0"/>
              <a:t>Update knowledge graph via adding personalize training scenes	</a:t>
            </a:r>
          </a:p>
          <a:p>
            <a:pPr lvl="2"/>
            <a:r>
              <a:rPr lang="en-US" dirty="0"/>
              <a:t>Scoring system for scene evaluation, and loose the overfitting over the </a:t>
            </a:r>
            <a:r>
              <a:rPr lang="en-US"/>
              <a:t>sceness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FA487-D904-FDC0-A5A4-39BE9F7D67E5}"/>
              </a:ext>
            </a:extLst>
          </p:cNvPr>
          <p:cNvGrpSpPr/>
          <p:nvPr/>
        </p:nvGrpSpPr>
        <p:grpSpPr>
          <a:xfrm>
            <a:off x="3313742" y="1457190"/>
            <a:ext cx="1340547" cy="1290495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0ED72D-42BC-DBC2-E924-3DFCD09D6F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735A6B-5570-E58C-F954-5B2735A2339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64505CFC-185F-7BB4-C9D8-61DED151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6F761E-39C6-54D5-8E11-7DA7945C4B96}"/>
              </a:ext>
            </a:extLst>
          </p:cNvPr>
          <p:cNvGrpSpPr/>
          <p:nvPr/>
        </p:nvGrpSpPr>
        <p:grpSpPr>
          <a:xfrm>
            <a:off x="6457231" y="1424107"/>
            <a:ext cx="1340547" cy="1290495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F77397-72D4-7D7D-B491-EA785638B20F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3274AD-CD63-9271-7867-7DA1A5952B2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8DC4FFE-A497-5881-D7E5-A4898108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26116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32" y="374852"/>
            <a:ext cx="8526596" cy="899471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approach: Reinforcement Learning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807978" y="5630094"/>
            <a:ext cx="7598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RL based model predicate the reward in each state and make actions. But it can not explain the reason of making this action in higher level.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policy is usually lack of scalability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9080692" y="3244334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529490" y="245616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367482" y="1995901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1151064" y="3209892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4725981" y="253147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C38F15F-D557-7567-FDB3-099261595BB0}"/>
              </a:ext>
            </a:extLst>
          </p:cNvPr>
          <p:cNvCxnSpPr>
            <a:cxnSpLocks/>
          </p:cNvCxnSpPr>
          <p:nvPr/>
        </p:nvCxnSpPr>
        <p:spPr>
          <a:xfrm>
            <a:off x="7152658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EB45AE1-119C-85CE-4E4B-6A6C49844B89}"/>
              </a:ext>
            </a:extLst>
          </p:cNvPr>
          <p:cNvSpPr txBox="1"/>
          <p:nvPr/>
        </p:nvSpPr>
        <p:spPr>
          <a:xfrm>
            <a:off x="7555596" y="2346804"/>
            <a:ext cx="102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8039165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7C0D0DD-4D2F-D6C2-8377-387E1F0A1D05}"/>
              </a:ext>
            </a:extLst>
          </p:cNvPr>
          <p:cNvSpPr txBox="1"/>
          <p:nvPr/>
        </p:nvSpPr>
        <p:spPr>
          <a:xfrm>
            <a:off x="2861855" y="3231662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5401636" y="3210893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90F61-F83B-6F50-B07F-CDF3F0F9F233}"/>
              </a:ext>
            </a:extLst>
          </p:cNvPr>
          <p:cNvSpPr txBox="1"/>
          <p:nvPr/>
        </p:nvSpPr>
        <p:spPr>
          <a:xfrm>
            <a:off x="4750019" y="2050397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5CE4C-ACBC-B23E-F56B-9B4AA94F443E}"/>
              </a:ext>
            </a:extLst>
          </p:cNvPr>
          <p:cNvSpPr txBox="1"/>
          <p:nvPr/>
        </p:nvSpPr>
        <p:spPr>
          <a:xfrm>
            <a:off x="7063296" y="2080325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B1003-3C1A-F0C3-1860-CBCE238DD821}"/>
              </a:ext>
            </a:extLst>
          </p:cNvPr>
          <p:cNvSpPr txBox="1"/>
          <p:nvPr/>
        </p:nvSpPr>
        <p:spPr>
          <a:xfrm>
            <a:off x="7975838" y="2090493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6A07CAC-33E7-93B9-32D5-57C5074C6D9B}"/>
              </a:ext>
            </a:extLst>
          </p:cNvPr>
          <p:cNvSpPr/>
          <p:nvPr/>
        </p:nvSpPr>
        <p:spPr>
          <a:xfrm rot="16200000">
            <a:off x="4124198" y="693320"/>
            <a:ext cx="301381" cy="62476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366F2-2A64-CA58-5E95-C638C9460BA7}"/>
              </a:ext>
            </a:extLst>
          </p:cNvPr>
          <p:cNvSpPr txBox="1"/>
          <p:nvPr/>
        </p:nvSpPr>
        <p:spPr>
          <a:xfrm>
            <a:off x="2747128" y="4051807"/>
            <a:ext cx="393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know the goal state before converge, but model still take actions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E46B5F-0AE1-45DD-CA8C-5A386E6E5B30}"/>
              </a:ext>
            </a:extLst>
          </p:cNvPr>
          <p:cNvGrpSpPr/>
          <p:nvPr/>
        </p:nvGrpSpPr>
        <p:grpSpPr>
          <a:xfrm>
            <a:off x="963622" y="1771017"/>
            <a:ext cx="1340547" cy="1290495"/>
            <a:chOff x="963622" y="1771017"/>
            <a:chExt cx="1340547" cy="12904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164DAB-9AE5-BA74-D33F-E985AC2A5AE7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79722D-A8A0-2810-2ABD-EF3E6EA1DD6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Chameleon outline">
              <a:extLst>
                <a:ext uri="{FF2B5EF4-FFF2-40B4-BE49-F238E27FC236}">
                  <a16:creationId xmlns:a16="http://schemas.microsoft.com/office/drawing/2014/main" id="{E1896C55-2721-B8E1-F7E9-3BB92672F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ADADE1-1E0E-DF8C-B422-81945F5DF7E4}"/>
              </a:ext>
            </a:extLst>
          </p:cNvPr>
          <p:cNvGrpSpPr/>
          <p:nvPr/>
        </p:nvGrpSpPr>
        <p:grpSpPr>
          <a:xfrm>
            <a:off x="3325811" y="1781615"/>
            <a:ext cx="1340547" cy="1290495"/>
            <a:chOff x="3325811" y="1781615"/>
            <a:chExt cx="1340547" cy="129049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BEF3A8-CB35-DBF6-A145-3568A9DAC7E8}"/>
                </a:ext>
              </a:extLst>
            </p:cNvPr>
            <p:cNvGrpSpPr/>
            <p:nvPr/>
          </p:nvGrpSpPr>
          <p:grpSpPr>
            <a:xfrm>
              <a:off x="3325811" y="1781615"/>
              <a:ext cx="1340547" cy="1290495"/>
              <a:chOff x="963622" y="1771017"/>
              <a:chExt cx="1340547" cy="129049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5BE1023-DFB1-EF7E-A44C-24E6216624A0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2473D2-778E-4E4E-6C9D-E6F099CE60CC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  <p:pic>
            <p:nvPicPr>
              <p:cNvPr id="23" name="Graphic 22" descr="Chameleon outline">
                <a:extLst>
                  <a:ext uri="{FF2B5EF4-FFF2-40B4-BE49-F238E27FC236}">
                    <a16:creationId xmlns:a16="http://schemas.microsoft.com/office/drawing/2014/main" id="{F19BD485-E8F5-268E-66DD-44A07D18D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27616" y="1786793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8444A22-1D94-5DA4-0D28-774EE52A70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8347" y="2063353"/>
              <a:ext cx="34291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B719C9-A705-E906-FA5A-3E5BC98957B9}"/>
              </a:ext>
            </a:extLst>
          </p:cNvPr>
          <p:cNvGrpSpPr/>
          <p:nvPr/>
        </p:nvGrpSpPr>
        <p:grpSpPr>
          <a:xfrm>
            <a:off x="5648548" y="1839254"/>
            <a:ext cx="1340547" cy="1330034"/>
            <a:chOff x="3325811" y="1742076"/>
            <a:chExt cx="1340547" cy="133003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0048336-93A0-76B8-5DAD-D3D3ECD50727}"/>
                </a:ext>
              </a:extLst>
            </p:cNvPr>
            <p:cNvGrpSpPr/>
            <p:nvPr/>
          </p:nvGrpSpPr>
          <p:grpSpPr>
            <a:xfrm>
              <a:off x="3325811" y="1742076"/>
              <a:ext cx="1340547" cy="1330034"/>
              <a:chOff x="963622" y="1731478"/>
              <a:chExt cx="1340547" cy="133003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12FAC3-93AA-8C43-10DA-AA60538199C7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F924891-62B2-C6BB-CA64-80AD06E43016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Graphic 35" descr="Chameleon outline">
                <a:extLst>
                  <a:ext uri="{FF2B5EF4-FFF2-40B4-BE49-F238E27FC236}">
                    <a16:creationId xmlns:a16="http://schemas.microsoft.com/office/drawing/2014/main" id="{915572A6-A442-6D0C-5FDF-789F1C02B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5280" y="1731478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E214054-20CD-CB7D-A5B7-649AAD014F39}"/>
                </a:ext>
              </a:extLst>
            </p:cNvPr>
            <p:cNvCxnSpPr>
              <a:cxnSpLocks/>
            </p:cNvCxnSpPr>
            <p:nvPr/>
          </p:nvCxnSpPr>
          <p:spPr>
            <a:xfrm>
              <a:off x="3618275" y="2122263"/>
              <a:ext cx="0" cy="2800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99C7FA-7CB7-DC78-B633-3570485FF253}"/>
              </a:ext>
            </a:extLst>
          </p:cNvPr>
          <p:cNvGrpSpPr/>
          <p:nvPr/>
        </p:nvGrpSpPr>
        <p:grpSpPr>
          <a:xfrm>
            <a:off x="9001412" y="1798485"/>
            <a:ext cx="1340547" cy="1290495"/>
            <a:chOff x="926889" y="1810917"/>
            <a:chExt cx="1340547" cy="129049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99C720-FE7A-1430-4ACB-70C4803F1BB4}"/>
                </a:ext>
              </a:extLst>
            </p:cNvPr>
            <p:cNvSpPr/>
            <p:nvPr/>
          </p:nvSpPr>
          <p:spPr>
            <a:xfrm>
              <a:off x="926889" y="18109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D8C05FC-2412-30C2-99FF-E313D96269D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 descr="Chameleon outline">
              <a:extLst>
                <a:ext uri="{FF2B5EF4-FFF2-40B4-BE49-F238E27FC236}">
                  <a16:creationId xmlns:a16="http://schemas.microsoft.com/office/drawing/2014/main" id="{E1A41CE4-571A-778F-DDDF-D6C7AC326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5280" y="2172804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1594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89" y="281345"/>
            <a:ext cx="10836786" cy="944828"/>
          </a:xfrm>
        </p:spPr>
        <p:txBody>
          <a:bodyPr>
            <a:normAutofit fontScale="90000"/>
          </a:bodyPr>
          <a:lstStyle/>
          <a:p>
            <a:r>
              <a:rPr lang="en-US" dirty="0"/>
              <a:t>Our Approach: Rule-based scoring system for object </a:t>
            </a:r>
            <a:r>
              <a:rPr lang="en-US" altLang="zh-CN" dirty="0"/>
              <a:t>placement</a:t>
            </a:r>
            <a:r>
              <a:rPr lang="en-US" dirty="0"/>
              <a:t> task.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275511" y="5420482"/>
            <a:ext cx="8663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Predict the final state first, then extracts the actions from initial and final states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Knowing a higher-level plan before doing the actions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KG is updatable for new scenarios and can be lightweight.</a:t>
            </a:r>
          </a:p>
          <a:p>
            <a:pPr marL="285750" indent="-285750">
              <a:buFontTx/>
              <a:buChar char="-"/>
            </a:pPr>
            <a:r>
              <a:rPr lang="en-US" dirty="0"/>
              <a:t>Focus on small object or big object?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9038529" y="346756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377090" y="2619462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162746" y="2162138"/>
            <a:ext cx="94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689027" y="3225647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5849682" y="2791166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10379076" y="2853671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814CE0A-255E-5CE7-5F18-B7544301BE58}"/>
              </a:ext>
            </a:extLst>
          </p:cNvPr>
          <p:cNvSpPr txBox="1"/>
          <p:nvPr/>
        </p:nvSpPr>
        <p:spPr>
          <a:xfrm>
            <a:off x="10786882" y="2662441"/>
            <a:ext cx="143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actions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8139638" y="2380245"/>
            <a:ext cx="59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8F78AD8E-70A8-66F1-ACE6-12494D98D285}"/>
              </a:ext>
            </a:extLst>
          </p:cNvPr>
          <p:cNvSpPr/>
          <p:nvPr/>
        </p:nvSpPr>
        <p:spPr>
          <a:xfrm>
            <a:off x="6778722" y="2421302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Rules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5DE4F8-D22A-3B10-7907-90D646588DAB}"/>
              </a:ext>
            </a:extLst>
          </p:cNvPr>
          <p:cNvCxnSpPr>
            <a:cxnSpLocks/>
          </p:cNvCxnSpPr>
          <p:nvPr/>
        </p:nvCxnSpPr>
        <p:spPr>
          <a:xfrm>
            <a:off x="8063878" y="282087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8C98BB-D2C4-1E87-F984-84ECCBD15485}"/>
              </a:ext>
            </a:extLst>
          </p:cNvPr>
          <p:cNvSpPr txBox="1"/>
          <p:nvPr/>
        </p:nvSpPr>
        <p:spPr>
          <a:xfrm>
            <a:off x="2929268" y="4254240"/>
            <a:ext cx="267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generated scenes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15A26C-D20A-5F56-2CDA-A9D5EE793191}"/>
              </a:ext>
            </a:extLst>
          </p:cNvPr>
          <p:cNvGrpSpPr/>
          <p:nvPr/>
        </p:nvGrpSpPr>
        <p:grpSpPr>
          <a:xfrm>
            <a:off x="639453" y="1860758"/>
            <a:ext cx="1340547" cy="1290495"/>
            <a:chOff x="963622" y="1771017"/>
            <a:chExt cx="1340547" cy="129049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D44809-1439-DFFF-16AB-66BB7D769E7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8CCB70-10B4-E2EF-D789-DE85F8117E0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Chameleon outline">
              <a:extLst>
                <a:ext uri="{FF2B5EF4-FFF2-40B4-BE49-F238E27FC236}">
                  <a16:creationId xmlns:a16="http://schemas.microsoft.com/office/drawing/2014/main" id="{C6E683FA-BBB7-E4D0-5A04-0B0D99DC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522757-0601-59E0-F87E-D1CC517D6EED}"/>
              </a:ext>
            </a:extLst>
          </p:cNvPr>
          <p:cNvGrpSpPr/>
          <p:nvPr/>
        </p:nvGrpSpPr>
        <p:grpSpPr>
          <a:xfrm>
            <a:off x="8962146" y="2163940"/>
            <a:ext cx="1340547" cy="1290495"/>
            <a:chOff x="963622" y="1771017"/>
            <a:chExt cx="1340547" cy="12904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0E174A-B220-94C9-F6B0-6673D866F1B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55C33C-CC07-30F0-F178-F2CEEED4C76B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Chameleon outline">
              <a:extLst>
                <a:ext uri="{FF2B5EF4-FFF2-40B4-BE49-F238E27FC236}">
                  <a16:creationId xmlns:a16="http://schemas.microsoft.com/office/drawing/2014/main" id="{159B8F8E-A1F1-8E6B-DFCB-58042239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E01FF-05BF-F235-7E4E-BD97307CEA70}"/>
              </a:ext>
            </a:extLst>
          </p:cNvPr>
          <p:cNvGrpSpPr/>
          <p:nvPr/>
        </p:nvGrpSpPr>
        <p:grpSpPr>
          <a:xfrm>
            <a:off x="3764295" y="1334750"/>
            <a:ext cx="1340547" cy="1290495"/>
            <a:chOff x="963622" y="1771017"/>
            <a:chExt cx="1340547" cy="12904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35004E-872E-03AE-D912-DD5A9F0988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24FE6A-1567-6C05-B0FE-271B23C741E6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Chameleon outline">
              <a:extLst>
                <a:ext uri="{FF2B5EF4-FFF2-40B4-BE49-F238E27FC236}">
                  <a16:creationId xmlns:a16="http://schemas.microsoft.com/office/drawing/2014/main" id="{13095C52-D8CC-A571-F487-CDF67866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1827" y="2482558"/>
              <a:ext cx="553121" cy="55312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42F7C8-DB7F-D2DC-EE06-512E6E59B2B3}"/>
              </a:ext>
            </a:extLst>
          </p:cNvPr>
          <p:cNvGrpSpPr/>
          <p:nvPr/>
        </p:nvGrpSpPr>
        <p:grpSpPr>
          <a:xfrm>
            <a:off x="4389475" y="2747517"/>
            <a:ext cx="1340547" cy="1290495"/>
            <a:chOff x="963622" y="1771017"/>
            <a:chExt cx="1340547" cy="129049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8E6E52-144D-B1BC-D078-2994E356D16D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DE7D4C-2710-743C-F583-29CF68CF9A0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Chameleon outline">
              <a:extLst>
                <a:ext uri="{FF2B5EF4-FFF2-40B4-BE49-F238E27FC236}">
                  <a16:creationId xmlns:a16="http://schemas.microsoft.com/office/drawing/2014/main" id="{77BBF8FF-39C6-8A84-C300-CE48C7FD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05367" y="2457364"/>
              <a:ext cx="553121" cy="55312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6FB2E7A-A6D4-CA69-BFB7-51EE5F3516A6}"/>
              </a:ext>
            </a:extLst>
          </p:cNvPr>
          <p:cNvGrpSpPr/>
          <p:nvPr/>
        </p:nvGrpSpPr>
        <p:grpSpPr>
          <a:xfrm>
            <a:off x="2931533" y="2733822"/>
            <a:ext cx="1340547" cy="1290495"/>
            <a:chOff x="963622" y="1771017"/>
            <a:chExt cx="1340547" cy="129049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77E263D-DB1C-3C18-92FF-9CA26CF0FA0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6F6652-76C2-EFAB-121B-7F4570B0F9A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Graphic 50" descr="Chameleon outline">
              <a:extLst>
                <a:ext uri="{FF2B5EF4-FFF2-40B4-BE49-F238E27FC236}">
                  <a16:creationId xmlns:a16="http://schemas.microsoft.com/office/drawing/2014/main" id="{F2556D0E-C873-8522-AB5A-8321C37F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3622" y="2192597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3945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Big object rearrangement vs small object rearrangement</a:t>
            </a:r>
          </a:p>
          <a:p>
            <a:pPr lvl="1"/>
            <a:r>
              <a:rPr lang="en-US" dirty="0"/>
              <a:t>Activity associated suggestion</a:t>
            </a:r>
          </a:p>
        </p:txBody>
      </p:sp>
    </p:spTree>
    <p:extLst>
      <p:ext uri="{BB962C8B-B14F-4D97-AF65-F5344CB8AC3E}">
        <p14:creationId xmlns:p14="http://schemas.microsoft.com/office/powerpoint/2010/main" val="28411001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0" y="1825625"/>
            <a:ext cx="4305299" cy="4108450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sz="1400" dirty="0"/>
          </a:p>
          <a:p>
            <a:pPr lvl="2"/>
            <a:endParaRPr lang="en-US" sz="1400" dirty="0"/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6802AB9-67B9-E669-28EB-C1A9A221F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2282614"/>
            <a:ext cx="6743700" cy="296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412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85E9-3A8D-2440-44BD-C0D68609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85B0E-30E9-1448-53AE-E0D7CC66D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496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E4F4-22AF-B0BF-8892-C36A270B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51" y="603251"/>
            <a:ext cx="11468100" cy="425450"/>
          </a:xfrm>
        </p:spPr>
        <p:txBody>
          <a:bodyPr>
            <a:normAutofit/>
          </a:bodyPr>
          <a:lstStyle/>
          <a:p>
            <a:r>
              <a:rPr lang="en-US" sz="1800" dirty="0"/>
              <a:t>Scene Mover: Automatic Move Planning for Scene Arrangement by Deep Reinforcement Learning (ACM SIGGRAPH 2020)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FE4605A-8907-7E8D-EDF9-FA6BBDABE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6" y="1851025"/>
            <a:ext cx="6827265" cy="31559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53328-74DD-B898-DF87-E7DAB5B89E30}"/>
              </a:ext>
            </a:extLst>
          </p:cNvPr>
          <p:cNvSpPr txBox="1"/>
          <p:nvPr/>
        </p:nvSpPr>
        <p:spPr>
          <a:xfrm>
            <a:off x="275511" y="5420482"/>
            <a:ext cx="866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Related work: given initial and target layout, automatically generate a move plan.</a:t>
            </a:r>
          </a:p>
        </p:txBody>
      </p:sp>
    </p:spTree>
    <p:extLst>
      <p:ext uri="{BB962C8B-B14F-4D97-AF65-F5344CB8AC3E}">
        <p14:creationId xmlns:p14="http://schemas.microsoft.com/office/powerpoint/2010/main" val="23480237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Structure to describe object relations in a scene</a:t>
            </a:r>
          </a:p>
          <a:p>
            <a:r>
              <a:rPr lang="en-US" dirty="0"/>
              <a:t>Rule-based scoring system</a:t>
            </a:r>
          </a:p>
          <a:p>
            <a:r>
              <a:rPr lang="en-US" dirty="0"/>
              <a:t>A new learning scheme that learn the spatial relationship of the objects which only require images as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831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2C66-82B0-1413-6AB1-B492191F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462416"/>
            <a:ext cx="10515600" cy="701366"/>
          </a:xfrm>
        </p:spPr>
        <p:txBody>
          <a:bodyPr>
            <a:normAutofit/>
          </a:bodyPr>
          <a:lstStyle/>
          <a:p>
            <a:r>
              <a:rPr lang="en-US" dirty="0"/>
              <a:t>Motivation: Explainable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2DE9C-1233-9339-2894-D9420DA55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380" y="1222654"/>
            <a:ext cx="5440769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Highly explainable</a:t>
            </a:r>
          </a:p>
          <a:p>
            <a:pPr lvl="1"/>
            <a:r>
              <a:rPr lang="en-US" dirty="0"/>
              <a:t>Predict final state (imagination)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RL cannot explain what they are doing, since the actual actions are not based on a higher level action.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Scoring the prediction based on </a:t>
            </a:r>
            <a:r>
              <a:rPr lang="en-US" b="1" dirty="0"/>
              <a:t>rules</a:t>
            </a:r>
          </a:p>
          <a:p>
            <a:pPr lvl="2"/>
            <a:r>
              <a:rPr lang="en-US" b="1" dirty="0"/>
              <a:t>Everything can be scored, obj weight, size, …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B94FC79B-F7C0-6F8F-E7BC-7C66DCAF1D5B}"/>
              </a:ext>
            </a:extLst>
          </p:cNvPr>
          <p:cNvSpPr/>
          <p:nvPr/>
        </p:nvSpPr>
        <p:spPr>
          <a:xfrm>
            <a:off x="3380376" y="5378618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ABC585B-2905-AE65-A11D-5F46A792CFAB}"/>
              </a:ext>
            </a:extLst>
          </p:cNvPr>
          <p:cNvSpPr/>
          <p:nvPr/>
        </p:nvSpPr>
        <p:spPr>
          <a:xfrm>
            <a:off x="4976349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361552A-D08E-441D-93CF-85FB748A47DC}"/>
              </a:ext>
            </a:extLst>
          </p:cNvPr>
          <p:cNvSpPr/>
          <p:nvPr/>
        </p:nvSpPr>
        <p:spPr>
          <a:xfrm>
            <a:off x="1553312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gen.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34617210-BAB2-BA96-DCA5-5C565E4225B5}"/>
              </a:ext>
            </a:extLst>
          </p:cNvPr>
          <p:cNvSpPr/>
          <p:nvPr/>
        </p:nvSpPr>
        <p:spPr>
          <a:xfrm>
            <a:off x="3305777" y="6042240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brain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B76239FE-31BB-6266-3206-BB99B3675814}"/>
              </a:ext>
            </a:extLst>
          </p:cNvPr>
          <p:cNvSpPr/>
          <p:nvPr/>
        </p:nvSpPr>
        <p:spPr>
          <a:xfrm>
            <a:off x="5212031" y="5203797"/>
            <a:ext cx="1189623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Intuition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0FBEE260-5C05-5962-FCF9-4B592A7D12EA}"/>
              </a:ext>
            </a:extLst>
          </p:cNvPr>
          <p:cNvSpPr/>
          <p:nvPr/>
        </p:nvSpPr>
        <p:spPr>
          <a:xfrm>
            <a:off x="240880" y="5484390"/>
            <a:ext cx="999836" cy="984598"/>
          </a:xfrm>
          <a:prstGeom prst="cube">
            <a:avLst>
              <a:gd name="adj" fmla="val 2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CF45240D-E02E-B340-476D-77239307CC10}"/>
              </a:ext>
            </a:extLst>
          </p:cNvPr>
          <p:cNvSpPr/>
          <p:nvPr/>
        </p:nvSpPr>
        <p:spPr>
          <a:xfrm>
            <a:off x="1642569" y="5343331"/>
            <a:ext cx="1490518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imagination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0CE223-1B82-181B-739F-F4F4C0DDA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59"/>
          <a:stretch/>
        </p:blipFill>
        <p:spPr>
          <a:xfrm>
            <a:off x="105851" y="2694784"/>
            <a:ext cx="1224804" cy="1206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49626-C7D7-9B5C-E38B-B899197AC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92"/>
          <a:stretch/>
        </p:blipFill>
        <p:spPr>
          <a:xfrm>
            <a:off x="1760838" y="1418030"/>
            <a:ext cx="1209018" cy="1206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2B64B-7B09-A3DD-600B-BB499DA66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1770979" y="2696003"/>
            <a:ext cx="1209018" cy="12069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A700D9-9292-663A-CDB1-0EF8E5DB5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251"/>
          <a:stretch/>
        </p:blipFill>
        <p:spPr>
          <a:xfrm>
            <a:off x="1791262" y="3994294"/>
            <a:ext cx="1188735" cy="120691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E1BAD2-A98F-858A-E5EB-56DC0C669FE1}"/>
              </a:ext>
            </a:extLst>
          </p:cNvPr>
          <p:cNvCxnSpPr/>
          <p:nvPr/>
        </p:nvCxnSpPr>
        <p:spPr>
          <a:xfrm>
            <a:off x="3305777" y="204511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BADC68-9FFC-CF1D-DAB4-33D98B04E65C}"/>
              </a:ext>
            </a:extLst>
          </p:cNvPr>
          <p:cNvCxnSpPr/>
          <p:nvPr/>
        </p:nvCxnSpPr>
        <p:spPr>
          <a:xfrm>
            <a:off x="3305777" y="3308555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0A6CC5-2636-DC11-BCAC-569DD6020C95}"/>
              </a:ext>
            </a:extLst>
          </p:cNvPr>
          <p:cNvCxnSpPr/>
          <p:nvPr/>
        </p:nvCxnSpPr>
        <p:spPr>
          <a:xfrm>
            <a:off x="3222343" y="4596581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be 23">
            <a:extLst>
              <a:ext uri="{FF2B5EF4-FFF2-40B4-BE49-F238E27FC236}">
                <a16:creationId xmlns:a16="http://schemas.microsoft.com/office/drawing/2014/main" id="{5D37BDDB-BB35-64A4-DDE7-3B68823CCB66}"/>
              </a:ext>
            </a:extLst>
          </p:cNvPr>
          <p:cNvSpPr/>
          <p:nvPr/>
        </p:nvSpPr>
        <p:spPr>
          <a:xfrm>
            <a:off x="4251109" y="294653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DEB2DDE-B51F-AF7B-9B07-32A5AA6E6E87}"/>
              </a:ext>
            </a:extLst>
          </p:cNvPr>
          <p:cNvSpPr/>
          <p:nvPr/>
        </p:nvSpPr>
        <p:spPr>
          <a:xfrm>
            <a:off x="4239228" y="4122437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647C530-DC1C-F00A-21D6-5FF933847448}"/>
              </a:ext>
            </a:extLst>
          </p:cNvPr>
          <p:cNvSpPr/>
          <p:nvPr/>
        </p:nvSpPr>
        <p:spPr>
          <a:xfrm>
            <a:off x="4251108" y="161564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27459B-D375-EDD1-3C90-E7EF37EE8311}"/>
              </a:ext>
            </a:extLst>
          </p:cNvPr>
          <p:cNvCxnSpPr/>
          <p:nvPr/>
        </p:nvCxnSpPr>
        <p:spPr>
          <a:xfrm>
            <a:off x="5818909" y="3365802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32E09E-0772-FB69-0E3E-0B16D08777EB}"/>
              </a:ext>
            </a:extLst>
          </p:cNvPr>
          <p:cNvSpPr txBox="1"/>
          <p:nvPr/>
        </p:nvSpPr>
        <p:spPr>
          <a:xfrm>
            <a:off x="5818909" y="2996470"/>
            <a:ext cx="58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194156-16C4-BF51-5004-747DD89F1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5593902" y="1418030"/>
            <a:ext cx="1209018" cy="120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51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3AE33CDC-194C-B13D-2FF6-EAE71A692730}"/>
              </a:ext>
            </a:extLst>
          </p:cNvPr>
          <p:cNvSpPr/>
          <p:nvPr/>
        </p:nvSpPr>
        <p:spPr>
          <a:xfrm>
            <a:off x="5841127" y="251012"/>
            <a:ext cx="5992285" cy="6311153"/>
          </a:xfrm>
          <a:prstGeom prst="rect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08AD8EA-45DC-7ABE-8782-6B2CD73278C6}"/>
              </a:ext>
            </a:extLst>
          </p:cNvPr>
          <p:cNvGrpSpPr/>
          <p:nvPr/>
        </p:nvGrpSpPr>
        <p:grpSpPr>
          <a:xfrm>
            <a:off x="6203753" y="603442"/>
            <a:ext cx="5302216" cy="5276083"/>
            <a:chOff x="646664" y="603442"/>
            <a:chExt cx="5302216" cy="52760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B411C95-B680-2708-4982-AC5B5A326179}"/>
                </a:ext>
              </a:extLst>
            </p:cNvPr>
            <p:cNvSpPr/>
            <p:nvPr/>
          </p:nvSpPr>
          <p:spPr>
            <a:xfrm>
              <a:off x="646664" y="618589"/>
              <a:ext cx="5302216" cy="526093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E8D5092-307E-1D8B-A082-A10F8630A99B}"/>
                </a:ext>
              </a:extLst>
            </p:cNvPr>
            <p:cNvGrpSpPr/>
            <p:nvPr/>
          </p:nvGrpSpPr>
          <p:grpSpPr>
            <a:xfrm>
              <a:off x="646664" y="603442"/>
              <a:ext cx="5302216" cy="5260936"/>
              <a:chOff x="2992527" y="739493"/>
              <a:chExt cx="5302216" cy="5260936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4A9C0FA-2026-B980-E56F-4D8D7FEE429C}"/>
                  </a:ext>
                </a:extLst>
              </p:cNvPr>
              <p:cNvSpPr/>
              <p:nvPr/>
            </p:nvSpPr>
            <p:spPr>
              <a:xfrm>
                <a:off x="4318661" y="2309752"/>
                <a:ext cx="2434441" cy="23038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BDD10FC-D778-9A2B-5943-E871AADDDDA0}"/>
                  </a:ext>
                </a:extLst>
              </p:cNvPr>
              <p:cNvCxnSpPr>
                <a:cxnSpLocks/>
                <a:stCxn id="74" idx="1"/>
                <a:endCxn id="74" idx="3"/>
              </p:cNvCxnSpPr>
              <p:nvPr/>
            </p:nvCxnSpPr>
            <p:spPr>
              <a:xfrm>
                <a:off x="2992527" y="3385108"/>
                <a:ext cx="5302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92251D4-4E1A-80BA-D2FB-649147252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9510" y="739493"/>
                <a:ext cx="0" cy="52609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41F1C53-4026-650B-6F60-6E985EED3645}"/>
                  </a:ext>
                </a:extLst>
              </p:cNvPr>
              <p:cNvSpPr txBox="1"/>
              <p:nvPr/>
            </p:nvSpPr>
            <p:spPr>
              <a:xfrm>
                <a:off x="5871268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64EEC9C-08E0-4A29-0F82-14691AB22241}"/>
                  </a:ext>
                </a:extLst>
              </p:cNvPr>
              <p:cNvSpPr txBox="1"/>
              <p:nvPr/>
            </p:nvSpPr>
            <p:spPr>
              <a:xfrm>
                <a:off x="5939365" y="3804459"/>
                <a:ext cx="26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1ACD84A-60A6-1A03-4DFE-D042B5BBF79C}"/>
                  </a:ext>
                </a:extLst>
              </p:cNvPr>
              <p:cNvSpPr txBox="1"/>
              <p:nvPr/>
            </p:nvSpPr>
            <p:spPr>
              <a:xfrm>
                <a:off x="4845376" y="380445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341AB82-5D43-6922-9128-D11DE81F5FD4}"/>
                  </a:ext>
                </a:extLst>
              </p:cNvPr>
              <p:cNvSpPr txBox="1"/>
              <p:nvPr/>
            </p:nvSpPr>
            <p:spPr>
              <a:xfrm>
                <a:off x="6931754" y="20469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9CE6B1-D5BD-75EF-D9B9-98ABC6E06FC5}"/>
                  </a:ext>
                </a:extLst>
              </p:cNvPr>
              <p:cNvSpPr txBox="1"/>
              <p:nvPr/>
            </p:nvSpPr>
            <p:spPr>
              <a:xfrm>
                <a:off x="4790613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94B45F6-F5F1-A177-8FD5-A83C853E8D7D}"/>
                  </a:ext>
                </a:extLst>
              </p:cNvPr>
              <p:cNvSpPr txBox="1"/>
              <p:nvPr/>
            </p:nvSpPr>
            <p:spPr>
              <a:xfrm>
                <a:off x="6991079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4255330-64CE-FB8C-82AB-C4F6C799488B}"/>
                  </a:ext>
                </a:extLst>
              </p:cNvPr>
              <p:cNvSpPr txBox="1"/>
              <p:nvPr/>
            </p:nvSpPr>
            <p:spPr>
              <a:xfrm>
                <a:off x="3822565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2C357BB-ADCA-3E5A-9C30-AF6157E1D16F}"/>
                  </a:ext>
                </a:extLst>
              </p:cNvPr>
              <p:cNvSpPr txBox="1"/>
              <p:nvPr/>
            </p:nvSpPr>
            <p:spPr>
              <a:xfrm>
                <a:off x="3832485" y="20597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F13E3FC-5A63-CB42-504D-A1B2A172A285}"/>
                  </a:ext>
                </a:extLst>
              </p:cNvPr>
              <p:cNvSpPr/>
              <p:nvPr/>
            </p:nvSpPr>
            <p:spPr>
              <a:xfrm>
                <a:off x="5416895" y="3310015"/>
                <a:ext cx="166255" cy="16625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37BA57B-43F6-7E01-4A6B-43F44A6A758B}"/>
              </a:ext>
            </a:extLst>
          </p:cNvPr>
          <p:cNvGrpSpPr/>
          <p:nvPr/>
        </p:nvGrpSpPr>
        <p:grpSpPr>
          <a:xfrm>
            <a:off x="538911" y="603442"/>
            <a:ext cx="5302216" cy="5260936"/>
            <a:chOff x="538911" y="603442"/>
            <a:chExt cx="5302216" cy="526093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E98E3B8-1184-A695-EB9B-83C6ACB0125F}"/>
                </a:ext>
              </a:extLst>
            </p:cNvPr>
            <p:cNvSpPr/>
            <p:nvPr/>
          </p:nvSpPr>
          <p:spPr>
            <a:xfrm>
              <a:off x="538911" y="603442"/>
              <a:ext cx="5302216" cy="526093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A75A82C-A8F7-17B3-CD2C-ED20D025B9FB}"/>
                </a:ext>
              </a:extLst>
            </p:cNvPr>
            <p:cNvGrpSpPr/>
            <p:nvPr/>
          </p:nvGrpSpPr>
          <p:grpSpPr>
            <a:xfrm>
              <a:off x="538911" y="603442"/>
              <a:ext cx="5302216" cy="5260936"/>
              <a:chOff x="2884774" y="739493"/>
              <a:chExt cx="5302216" cy="5260936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7526447-F8CF-31B5-C279-91C6FE9633FC}"/>
                  </a:ext>
                </a:extLst>
              </p:cNvPr>
              <p:cNvSpPr/>
              <p:nvPr/>
            </p:nvSpPr>
            <p:spPr>
              <a:xfrm>
                <a:off x="4318661" y="2309752"/>
                <a:ext cx="2434441" cy="2303813"/>
              </a:xfrm>
              <a:prstGeom prst="ellipse">
                <a:avLst/>
              </a:prstGeom>
              <a:solidFill>
                <a:schemeClr val="accent1">
                  <a:alpha val="61794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B801328-31AB-A339-AEE6-1353718291C7}"/>
                  </a:ext>
                </a:extLst>
              </p:cNvPr>
              <p:cNvCxnSpPr>
                <a:cxnSpLocks/>
                <a:stCxn id="46" idx="1"/>
                <a:endCxn id="46" idx="3"/>
              </p:cNvCxnSpPr>
              <p:nvPr/>
            </p:nvCxnSpPr>
            <p:spPr>
              <a:xfrm>
                <a:off x="2884774" y="3369961"/>
                <a:ext cx="5302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56CFDDC-9D4D-3E1F-988A-076BC038BA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9510" y="739493"/>
                <a:ext cx="0" cy="52609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9473FD-DB08-9DCD-9E65-5777D875E6F5}"/>
                  </a:ext>
                </a:extLst>
              </p:cNvPr>
              <p:cNvSpPr txBox="1"/>
              <p:nvPr/>
            </p:nvSpPr>
            <p:spPr>
              <a:xfrm>
                <a:off x="5871268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FAD49D6-495B-CD93-5EFA-FF3E317DA5C8}"/>
                  </a:ext>
                </a:extLst>
              </p:cNvPr>
              <p:cNvSpPr txBox="1"/>
              <p:nvPr/>
            </p:nvSpPr>
            <p:spPr>
              <a:xfrm>
                <a:off x="5939365" y="3804459"/>
                <a:ext cx="26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E0E649-C326-C780-B818-1FFDD9BC414B}"/>
                  </a:ext>
                </a:extLst>
              </p:cNvPr>
              <p:cNvSpPr txBox="1"/>
              <p:nvPr/>
            </p:nvSpPr>
            <p:spPr>
              <a:xfrm>
                <a:off x="4845376" y="380445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E8A6F0-01DE-7A23-0456-A2CFEAEF49D4}"/>
                  </a:ext>
                </a:extLst>
              </p:cNvPr>
              <p:cNvSpPr txBox="1"/>
              <p:nvPr/>
            </p:nvSpPr>
            <p:spPr>
              <a:xfrm>
                <a:off x="6931754" y="20469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D4994C-02EC-97F2-9B16-737036C67F32}"/>
                  </a:ext>
                </a:extLst>
              </p:cNvPr>
              <p:cNvSpPr txBox="1"/>
              <p:nvPr/>
            </p:nvSpPr>
            <p:spPr>
              <a:xfrm>
                <a:off x="4790613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F5B371-73FA-90F6-518A-C0A99B52EF25}"/>
                  </a:ext>
                </a:extLst>
              </p:cNvPr>
              <p:cNvSpPr txBox="1"/>
              <p:nvPr/>
            </p:nvSpPr>
            <p:spPr>
              <a:xfrm>
                <a:off x="6991079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6214F4-45FD-9586-7703-11A1B84C8995}"/>
                  </a:ext>
                </a:extLst>
              </p:cNvPr>
              <p:cNvSpPr txBox="1"/>
              <p:nvPr/>
            </p:nvSpPr>
            <p:spPr>
              <a:xfrm>
                <a:off x="3822565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611A8F7-261B-DA23-1B56-7C5F4A3C2182}"/>
                  </a:ext>
                </a:extLst>
              </p:cNvPr>
              <p:cNvSpPr txBox="1"/>
              <p:nvPr/>
            </p:nvSpPr>
            <p:spPr>
              <a:xfrm>
                <a:off x="3832485" y="20597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D919DD0-2301-4FA9-3C07-53BF0CA98B10}"/>
                  </a:ext>
                </a:extLst>
              </p:cNvPr>
              <p:cNvSpPr/>
              <p:nvPr/>
            </p:nvSpPr>
            <p:spPr>
              <a:xfrm>
                <a:off x="5416895" y="3310015"/>
                <a:ext cx="166255" cy="16625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52572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384" y="531082"/>
            <a:ext cx="5841095" cy="824033"/>
          </a:xfrm>
        </p:spPr>
        <p:txBody>
          <a:bodyPr>
            <a:normAutofit/>
          </a:bodyPr>
          <a:lstStyle/>
          <a:p>
            <a:r>
              <a:rPr lang="en-US" dirty="0"/>
              <a:t>More Concrete Pipeline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1274369A-BA74-73D8-B507-B9C1C671D427}"/>
              </a:ext>
            </a:extLst>
          </p:cNvPr>
          <p:cNvSpPr/>
          <p:nvPr/>
        </p:nvSpPr>
        <p:spPr>
          <a:xfrm>
            <a:off x="980923" y="2156074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Perception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C19FC0-A48F-9556-D5C1-132730BFDA9D}"/>
              </a:ext>
            </a:extLst>
          </p:cNvPr>
          <p:cNvSpPr txBox="1">
            <a:spLocks/>
          </p:cNvSpPr>
          <p:nvPr/>
        </p:nvSpPr>
        <p:spPr>
          <a:xfrm>
            <a:off x="230502" y="2510169"/>
            <a:ext cx="86805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/>
              <a:t>Images</a:t>
            </a: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616666-18B5-767F-7C95-EBE279836262}"/>
              </a:ext>
            </a:extLst>
          </p:cNvPr>
          <p:cNvSpPr txBox="1">
            <a:spLocks/>
          </p:cNvSpPr>
          <p:nvPr/>
        </p:nvSpPr>
        <p:spPr>
          <a:xfrm>
            <a:off x="2608070" y="2396110"/>
            <a:ext cx="782154" cy="57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graph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A693BD-A40E-47F8-942B-F194EEB90147}"/>
              </a:ext>
            </a:extLst>
          </p:cNvPr>
          <p:cNvSpPr txBox="1">
            <a:spLocks/>
          </p:cNvSpPr>
          <p:nvPr/>
        </p:nvSpPr>
        <p:spPr>
          <a:xfrm>
            <a:off x="6292752" y="1920976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unrelated objects 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BCC1A4-59E2-E9BE-702F-2041F687D450}"/>
              </a:ext>
            </a:extLst>
          </p:cNvPr>
          <p:cNvSpPr txBox="1">
            <a:spLocks/>
          </p:cNvSpPr>
          <p:nvPr/>
        </p:nvSpPr>
        <p:spPr>
          <a:xfrm>
            <a:off x="8970240" y="1879033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Reasoning the related scenes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FB3B6F-AF28-2B08-0665-2F72D67ABF8B}"/>
              </a:ext>
            </a:extLst>
          </p:cNvPr>
          <p:cNvSpPr txBox="1">
            <a:spLocks/>
          </p:cNvSpPr>
          <p:nvPr/>
        </p:nvSpPr>
        <p:spPr>
          <a:xfrm>
            <a:off x="10485099" y="1847440"/>
            <a:ext cx="1162629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Place it in the related scenes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AAEECE-B855-C307-F99C-F6FFEE1E960C}"/>
              </a:ext>
            </a:extLst>
          </p:cNvPr>
          <p:cNvSpPr txBox="1">
            <a:spLocks/>
          </p:cNvSpPr>
          <p:nvPr/>
        </p:nvSpPr>
        <p:spPr>
          <a:xfrm>
            <a:off x="6226735" y="2798554"/>
            <a:ext cx="1519598" cy="4365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related objects set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5CA40A6-6877-DFE0-A068-B8EB4A3248C3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H="1" flipV="1">
            <a:off x="5534106" y="-3022139"/>
            <a:ext cx="662729" cy="10401886"/>
          </a:xfrm>
          <a:prstGeom prst="bentConnector3">
            <a:avLst>
              <a:gd name="adj1" fmla="val -344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60A9009-07E0-AF90-2C0D-ED89FD2A049A}"/>
              </a:ext>
            </a:extLst>
          </p:cNvPr>
          <p:cNvSpPr txBox="1">
            <a:spLocks/>
          </p:cNvSpPr>
          <p:nvPr/>
        </p:nvSpPr>
        <p:spPr>
          <a:xfrm>
            <a:off x="4954771" y="3891929"/>
            <a:ext cx="1772240" cy="429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Good enough scene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D9E760F-1A5F-CE43-38EA-9A8F6C2E66F3}"/>
              </a:ext>
            </a:extLst>
          </p:cNvPr>
          <p:cNvSpPr txBox="1">
            <a:spLocks/>
          </p:cNvSpPr>
          <p:nvPr/>
        </p:nvSpPr>
        <p:spPr>
          <a:xfrm>
            <a:off x="10487641" y="2780814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5C85F5-BCA9-F66C-1ACF-0FEB8340157A}"/>
              </a:ext>
            </a:extLst>
          </p:cNvPr>
          <p:cNvSpPr txBox="1">
            <a:spLocks/>
          </p:cNvSpPr>
          <p:nvPr/>
        </p:nvSpPr>
        <p:spPr>
          <a:xfrm>
            <a:off x="7388996" y="6199044"/>
            <a:ext cx="1767042" cy="2614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Disorganized scene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E0CED63-E3B7-65E9-DC6D-EC7A6FB98564}"/>
              </a:ext>
            </a:extLst>
          </p:cNvPr>
          <p:cNvSpPr txBox="1">
            <a:spLocks/>
          </p:cNvSpPr>
          <p:nvPr/>
        </p:nvSpPr>
        <p:spPr>
          <a:xfrm>
            <a:off x="5435414" y="6108189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generation new scenes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13DF94-2D11-1E43-D3F7-784B70CBCBEA}"/>
              </a:ext>
            </a:extLst>
          </p:cNvPr>
          <p:cNvSpPr txBox="1">
            <a:spLocks/>
          </p:cNvSpPr>
          <p:nvPr/>
        </p:nvSpPr>
        <p:spPr>
          <a:xfrm>
            <a:off x="9315599" y="3928558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generate new positions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526CE0-0C0A-CCAD-86CF-50498624E9D4}"/>
              </a:ext>
            </a:extLst>
          </p:cNvPr>
          <p:cNvSpPr txBox="1">
            <a:spLocks/>
          </p:cNvSpPr>
          <p:nvPr/>
        </p:nvSpPr>
        <p:spPr>
          <a:xfrm>
            <a:off x="7406339" y="3895960"/>
            <a:ext cx="1653961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the objects which locate wrong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4C6DD65-C291-4D46-0F58-3F3833BC2987}"/>
              </a:ext>
            </a:extLst>
          </p:cNvPr>
          <p:cNvSpPr txBox="1">
            <a:spLocks/>
          </p:cNvSpPr>
          <p:nvPr/>
        </p:nvSpPr>
        <p:spPr>
          <a:xfrm>
            <a:off x="10547174" y="5103537"/>
            <a:ext cx="1406558" cy="35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Output Scene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E78C8C24-301D-3C9F-CD30-60E366A7FF32}"/>
              </a:ext>
            </a:extLst>
          </p:cNvPr>
          <p:cNvSpPr/>
          <p:nvPr/>
        </p:nvSpPr>
        <p:spPr>
          <a:xfrm>
            <a:off x="3329452" y="2157776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recognizer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A2B04F5-6F80-05BA-810B-0E89EEA8F1FD}"/>
              </a:ext>
            </a:extLst>
          </p:cNvPr>
          <p:cNvSpPr txBox="1">
            <a:spLocks/>
          </p:cNvSpPr>
          <p:nvPr/>
        </p:nvSpPr>
        <p:spPr>
          <a:xfrm>
            <a:off x="4870509" y="2521270"/>
            <a:ext cx="1125106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Type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35478D8-1773-65C6-ADFF-8078E575C11D}"/>
              </a:ext>
            </a:extLst>
          </p:cNvPr>
          <p:cNvCxnSpPr>
            <a:cxnSpLocks/>
          </p:cNvCxnSpPr>
          <p:nvPr/>
        </p:nvCxnSpPr>
        <p:spPr>
          <a:xfrm>
            <a:off x="7956223" y="2063699"/>
            <a:ext cx="890744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be 37">
            <a:extLst>
              <a:ext uri="{FF2B5EF4-FFF2-40B4-BE49-F238E27FC236}">
                <a16:creationId xmlns:a16="http://schemas.microsoft.com/office/drawing/2014/main" id="{47FFA846-94CE-DABA-41C6-2ECE9A6D3877}"/>
              </a:ext>
            </a:extLst>
          </p:cNvPr>
          <p:cNvSpPr/>
          <p:nvPr/>
        </p:nvSpPr>
        <p:spPr>
          <a:xfrm>
            <a:off x="8914815" y="2430283"/>
            <a:ext cx="1433957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Reposition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E8AFF9D-AA52-BE3A-2F9D-4DA851CAFE24}"/>
              </a:ext>
            </a:extLst>
          </p:cNvPr>
          <p:cNvSpPr txBox="1">
            <a:spLocks/>
          </p:cNvSpPr>
          <p:nvPr/>
        </p:nvSpPr>
        <p:spPr>
          <a:xfrm>
            <a:off x="4896677" y="5004541"/>
            <a:ext cx="1186651" cy="369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Input Scene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F6F7BF-4F38-C470-EFBF-4E66481D4847}"/>
              </a:ext>
            </a:extLst>
          </p:cNvPr>
          <p:cNvSpPr txBox="1">
            <a:spLocks/>
          </p:cNvSpPr>
          <p:nvPr/>
        </p:nvSpPr>
        <p:spPr>
          <a:xfrm>
            <a:off x="8668206" y="5068286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E9E98C61-5A77-62FF-669B-C8F74228C4C5}"/>
              </a:ext>
            </a:extLst>
          </p:cNvPr>
          <p:cNvSpPr/>
          <p:nvPr/>
        </p:nvSpPr>
        <p:spPr>
          <a:xfrm>
            <a:off x="6870167" y="4642701"/>
            <a:ext cx="1011984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Eval.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F7A898-1A08-E0D0-C680-ACAF20498471}"/>
              </a:ext>
            </a:extLst>
          </p:cNvPr>
          <p:cNvCxnSpPr>
            <a:cxnSpLocks/>
          </p:cNvCxnSpPr>
          <p:nvPr/>
        </p:nvCxnSpPr>
        <p:spPr>
          <a:xfrm>
            <a:off x="7654975" y="5659687"/>
            <a:ext cx="337762" cy="448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074E75-05E9-8571-F0D2-91BB58889FF2}"/>
              </a:ext>
            </a:extLst>
          </p:cNvPr>
          <p:cNvCxnSpPr>
            <a:cxnSpLocks/>
          </p:cNvCxnSpPr>
          <p:nvPr/>
        </p:nvCxnSpPr>
        <p:spPr>
          <a:xfrm flipH="1">
            <a:off x="6842745" y="6268523"/>
            <a:ext cx="345590" cy="5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D46303-5C93-DB6A-D7EF-17E8FAEE67E8}"/>
              </a:ext>
            </a:extLst>
          </p:cNvPr>
          <p:cNvCxnSpPr>
            <a:cxnSpLocks/>
          </p:cNvCxnSpPr>
          <p:nvPr/>
        </p:nvCxnSpPr>
        <p:spPr>
          <a:xfrm flipV="1">
            <a:off x="6125766" y="5665867"/>
            <a:ext cx="586708" cy="44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D7D1A3-5231-07FB-8CF1-BDA7AEE0B4F7}"/>
              </a:ext>
            </a:extLst>
          </p:cNvPr>
          <p:cNvCxnSpPr>
            <a:cxnSpLocks/>
          </p:cNvCxnSpPr>
          <p:nvPr/>
        </p:nvCxnSpPr>
        <p:spPr>
          <a:xfrm>
            <a:off x="7946388" y="5200073"/>
            <a:ext cx="606901" cy="1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6803BA-2561-3B4C-4C52-DFA165F9C6FA}"/>
              </a:ext>
            </a:extLst>
          </p:cNvPr>
          <p:cNvCxnSpPr>
            <a:cxnSpLocks/>
          </p:cNvCxnSpPr>
          <p:nvPr/>
        </p:nvCxnSpPr>
        <p:spPr>
          <a:xfrm flipV="1">
            <a:off x="6822928" y="4016170"/>
            <a:ext cx="519885" cy="20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7277005-2450-3B81-3759-AB4F24CD3B8C}"/>
              </a:ext>
            </a:extLst>
          </p:cNvPr>
          <p:cNvCxnSpPr>
            <a:cxnSpLocks/>
          </p:cNvCxnSpPr>
          <p:nvPr/>
        </p:nvCxnSpPr>
        <p:spPr>
          <a:xfrm flipH="1" flipV="1">
            <a:off x="6260904" y="4237054"/>
            <a:ext cx="657469" cy="45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9C11B3-2EE7-7B8C-5D04-6498394BC33D}"/>
              </a:ext>
            </a:extLst>
          </p:cNvPr>
          <p:cNvCxnSpPr>
            <a:cxnSpLocks/>
          </p:cNvCxnSpPr>
          <p:nvPr/>
        </p:nvCxnSpPr>
        <p:spPr>
          <a:xfrm>
            <a:off x="10044737" y="5224106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268DC2-F77F-0127-8479-A8BEACC751EC}"/>
              </a:ext>
            </a:extLst>
          </p:cNvPr>
          <p:cNvCxnSpPr>
            <a:cxnSpLocks/>
          </p:cNvCxnSpPr>
          <p:nvPr/>
        </p:nvCxnSpPr>
        <p:spPr>
          <a:xfrm flipV="1">
            <a:off x="8913728" y="4049425"/>
            <a:ext cx="329359" cy="5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434F5E-AACE-62EF-3F76-9B4A5378DC82}"/>
              </a:ext>
            </a:extLst>
          </p:cNvPr>
          <p:cNvCxnSpPr>
            <a:cxnSpLocks/>
          </p:cNvCxnSpPr>
          <p:nvPr/>
        </p:nvCxnSpPr>
        <p:spPr>
          <a:xfrm flipH="1">
            <a:off x="8023580" y="4316244"/>
            <a:ext cx="1292019" cy="437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75FF2CC-63A6-0E85-F24B-5A9692023F6A}"/>
              </a:ext>
            </a:extLst>
          </p:cNvPr>
          <p:cNvSpPr/>
          <p:nvPr/>
        </p:nvSpPr>
        <p:spPr>
          <a:xfrm>
            <a:off x="4763409" y="3712665"/>
            <a:ext cx="7190323" cy="3022883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712BDB7-A593-B75F-D5B6-62A5C1654E9B}"/>
              </a:ext>
            </a:extLst>
          </p:cNvPr>
          <p:cNvCxnSpPr>
            <a:cxnSpLocks/>
          </p:cNvCxnSpPr>
          <p:nvPr/>
        </p:nvCxnSpPr>
        <p:spPr>
          <a:xfrm>
            <a:off x="6165528" y="5174274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7C79DD-BD13-9E46-A6D9-4A77D62C7D05}"/>
              </a:ext>
            </a:extLst>
          </p:cNvPr>
          <p:cNvCxnSpPr>
            <a:cxnSpLocks/>
          </p:cNvCxnSpPr>
          <p:nvPr/>
        </p:nvCxnSpPr>
        <p:spPr>
          <a:xfrm flipV="1">
            <a:off x="8072138" y="2910615"/>
            <a:ext cx="572864" cy="1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BA6DA0-C597-DD54-55FC-2FE9532E60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0074765" y="2032106"/>
            <a:ext cx="410334" cy="2076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D5208B7-B868-85AE-616F-6A190F1F958D}"/>
              </a:ext>
            </a:extLst>
          </p:cNvPr>
          <p:cNvCxnSpPr>
            <a:cxnSpLocks/>
          </p:cNvCxnSpPr>
          <p:nvPr/>
        </p:nvCxnSpPr>
        <p:spPr>
          <a:xfrm flipV="1">
            <a:off x="9426626" y="1355115"/>
            <a:ext cx="0" cy="41597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CE87F61E-AD48-A419-198F-B1D11A9F0FC1}"/>
              </a:ext>
            </a:extLst>
          </p:cNvPr>
          <p:cNvSpPr txBox="1">
            <a:spLocks/>
          </p:cNvSpPr>
          <p:nvPr/>
        </p:nvSpPr>
        <p:spPr>
          <a:xfrm>
            <a:off x="8999974" y="1128734"/>
            <a:ext cx="1440683" cy="195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1156856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33D42E-31A8-E889-8378-5F726AA3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8" y="176906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Properties can be thought about</a:t>
            </a:r>
          </a:p>
          <a:p>
            <a:pPr lvl="1"/>
            <a:r>
              <a:rPr lang="en-US" dirty="0"/>
              <a:t>Self properties</a:t>
            </a:r>
          </a:p>
          <a:p>
            <a:pPr lvl="2"/>
            <a:r>
              <a:rPr lang="en-US" dirty="0"/>
              <a:t>Name: string</a:t>
            </a:r>
          </a:p>
          <a:p>
            <a:pPr lvl="2"/>
            <a:r>
              <a:rPr lang="en-US" dirty="0"/>
              <a:t>Color: RGB/HSV or any color system, Vector3</a:t>
            </a:r>
          </a:p>
          <a:p>
            <a:pPr lvl="2"/>
            <a:r>
              <a:rPr lang="en-US" dirty="0"/>
              <a:t>Shape: box, capsule, ball, cylinder, …</a:t>
            </a:r>
          </a:p>
          <a:p>
            <a:pPr lvl="2"/>
            <a:r>
              <a:rPr lang="en-US" dirty="0"/>
              <a:t>Size: Vector3</a:t>
            </a:r>
          </a:p>
          <a:p>
            <a:pPr lvl="1"/>
            <a:r>
              <a:rPr lang="en-US" dirty="0"/>
              <a:t>Environment</a:t>
            </a:r>
          </a:p>
          <a:p>
            <a:pPr lvl="2"/>
            <a:r>
              <a:rPr lang="en-US" dirty="0"/>
              <a:t>Time: morning, afternoon, evening, night</a:t>
            </a:r>
          </a:p>
          <a:p>
            <a:pPr lvl="2"/>
            <a:r>
              <a:rPr lang="en-US" dirty="0"/>
              <a:t>Season: 4 seasons</a:t>
            </a:r>
          </a:p>
          <a:p>
            <a:pPr lvl="2"/>
            <a:r>
              <a:rPr lang="en-US" dirty="0"/>
              <a:t>Weather: rain, sunny, cloudy, …</a:t>
            </a:r>
          </a:p>
          <a:p>
            <a:pPr lvl="1"/>
            <a:r>
              <a:rPr lang="en-US" dirty="0"/>
              <a:t>Position: Vector3 </a:t>
            </a:r>
          </a:p>
          <a:p>
            <a:pPr lvl="1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67C372-AC10-B800-5A37-80932E16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9260537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797" y="2299007"/>
            <a:ext cx="4284406" cy="1090049"/>
          </a:xfrm>
        </p:spPr>
        <p:txBody>
          <a:bodyPr/>
          <a:lstStyle/>
          <a:p>
            <a:r>
              <a:rPr lang="en-US" dirty="0"/>
              <a:t>Imitation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r>
              <a:rPr lang="en-US" dirty="0"/>
              <a:t>Watching a user demonstration and replicating it with a robot</a:t>
            </a:r>
          </a:p>
          <a:p>
            <a:r>
              <a:rPr lang="en-US" dirty="0"/>
              <a:t>Solve different tasks in isolation</a:t>
            </a:r>
          </a:p>
        </p:txBody>
      </p:sp>
    </p:spTree>
    <p:extLst>
      <p:ext uri="{BB962C8B-B14F-4D97-AF65-F5344CB8AC3E}">
        <p14:creationId xmlns:p14="http://schemas.microsoft.com/office/powerpoint/2010/main" val="41605676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F7B9-0825-7A04-3F3C-C8F54FCF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Program Synthesis by Examples for Object Repositioning Tasks  (2014 IROS)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474A9D6-D027-9937-6EB0-DD6FCE666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2" y="1253331"/>
            <a:ext cx="668620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E1B8F-455F-F7A4-79F0-1823149F989E}"/>
              </a:ext>
            </a:extLst>
          </p:cNvPr>
          <p:cNvSpPr txBox="1"/>
          <p:nvPr/>
        </p:nvSpPr>
        <p:spPr>
          <a:xfrm>
            <a:off x="6804984" y="2696342"/>
            <a:ext cx="52682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b="1" dirty="0"/>
              <a:t>Learning Algorithm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Find appropriate filter expressions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value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between min and max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Then combining filters from more complex situations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Conjunctions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Disjunctions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Scoring the filters by positive and negative examples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Iterate the searching for several times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Generate human readable places</a:t>
            </a:r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Discussion: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Color is the only discrete property. Think about object name?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Can one trained model be used for multiple tasks?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/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400" b="1" dirty="0"/>
                  <a:t>Language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dirty="0"/>
                  <a:t>Object Properties that considered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Discrete property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Color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Continues properties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Width, Height, aspect ratio, x, y,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/>
                  <a:t> , area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blipFill>
                <a:blip r:embed="rId3"/>
                <a:stretch>
                  <a:fillRect l="-248" t="-90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104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975479-0F6A-E579-7AB5-460CCA3BE3D4}"/>
              </a:ext>
            </a:extLst>
          </p:cNvPr>
          <p:cNvSpPr txBox="1">
            <a:spLocks/>
          </p:cNvSpPr>
          <p:nvPr/>
        </p:nvSpPr>
        <p:spPr>
          <a:xfrm>
            <a:off x="804672" y="5434228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Paper: </a:t>
            </a:r>
            <a:r>
              <a:rPr lang="en-US" sz="2200" b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Synthetically Trained Neural Networks for Learning Human-Readable Plans from Real-World Demonstrations  </a:t>
            </a: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(2018 ICRA)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C0502E1-1D05-3760-1FD1-A79AF954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8" y="865599"/>
            <a:ext cx="10555905" cy="27445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3084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Imagination via DALL-E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739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2022ED-985F-2FBB-B0F3-727B20710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4" y="1169509"/>
            <a:ext cx="6973739" cy="370449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667274-F4AA-1E28-A9C9-E99E434D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DALL-E-Bot: Introducing Web-Scale Diffusion Models to Robotics (2022)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92A44-E07D-44C1-C466-E309C3100888}"/>
              </a:ext>
            </a:extLst>
          </p:cNvPr>
          <p:cNvSpPr txBox="1"/>
          <p:nvPr/>
        </p:nvSpPr>
        <p:spPr>
          <a:xfrm>
            <a:off x="6957981" y="1253331"/>
            <a:ext cx="5115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Only use nouns describing the object’s class and leave including visual characteristics for future work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Extract ‘</a:t>
            </a:r>
            <a:r>
              <a:rPr lang="en-US" sz="1400" b="1" dirty="0"/>
              <a:t>apple</a:t>
            </a:r>
            <a:r>
              <a:rPr lang="en-US" sz="1400" dirty="0"/>
              <a:t>’ from ‘</a:t>
            </a:r>
            <a:r>
              <a:rPr lang="en-US" sz="1400" b="1" dirty="0"/>
              <a:t>a red apple on a wooden table</a:t>
            </a:r>
            <a:r>
              <a:rPr lang="en-US" sz="1400" dirty="0"/>
              <a:t>’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Personal Preferences 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New scenes are generated by general models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no</a:t>
            </a:r>
            <a:r>
              <a:rPr lang="de-DE" altLang="zh-CN" sz="1400" dirty="0"/>
              <a:t> </a:t>
            </a:r>
            <a:r>
              <a:rPr lang="en-US" altLang="zh-CN" sz="1400" dirty="0" err="1"/>
              <a:t>customrized</a:t>
            </a:r>
            <a:r>
              <a:rPr lang="en-US" altLang="zh-CN" sz="1400" dirty="0"/>
              <a:t> result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It does not learn from user</a:t>
            </a:r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72802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4D0A-90F1-22B8-C1FC-B9293AED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DALL-E 2</a:t>
            </a:r>
          </a:p>
        </p:txBody>
      </p:sp>
      <p:pic>
        <p:nvPicPr>
          <p:cNvPr id="5" name="Content Placeholder 4" descr="A collage of tea cups&#10;&#10;Description automatically generated with low confidence">
            <a:extLst>
              <a:ext uri="{FF2B5EF4-FFF2-40B4-BE49-F238E27FC236}">
                <a16:creationId xmlns:a16="http://schemas.microsoft.com/office/drawing/2014/main" id="{8EF4C805-AAC5-1823-B624-FD09DD7DB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4" y="2043772"/>
            <a:ext cx="6532869" cy="35331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C13B3-ABD3-BDE9-10EF-4996AC460DE8}"/>
              </a:ext>
            </a:extLst>
          </p:cNvPr>
          <p:cNvSpPr txBox="1"/>
          <p:nvPr/>
        </p:nvSpPr>
        <p:spPr>
          <a:xfrm>
            <a:off x="6650164" y="2472063"/>
            <a:ext cx="5115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Image generation models like DALL-E 2 do not yet have a grasp of even </a:t>
            </a:r>
            <a:r>
              <a:rPr lang="en-US" sz="1400" b="1" dirty="0"/>
              <a:t>basic relations </a:t>
            </a:r>
            <a:r>
              <a:rPr lang="en-US" sz="1400" dirty="0"/>
              <a:t>involving simple objects and agents</a:t>
            </a:r>
            <a:endParaRPr lang="en-US" altLang="zh-CN" sz="1400" dirty="0"/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09360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504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799C-97E6-0FB6-8370-BB14065C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14" y="596035"/>
            <a:ext cx="6936941" cy="484619"/>
          </a:xfrm>
        </p:spPr>
        <p:txBody>
          <a:bodyPr>
            <a:normAutofit/>
          </a:bodyPr>
          <a:lstStyle/>
          <a:p>
            <a:r>
              <a:rPr lang="en-US" sz="1400" dirty="0"/>
              <a:t>Paper: THE INGREDIENTS OF REAL-WORLD OBOTIC </a:t>
            </a:r>
            <a:r>
              <a:rPr lang="en-US" sz="1400" b="1" dirty="0"/>
              <a:t>REINFORCEMENT LEARNING </a:t>
            </a:r>
            <a:r>
              <a:rPr lang="en-US" sz="1400" dirty="0"/>
              <a:t>(ICLR 2020)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2B23DA7-AE65-E74C-8A8E-5F38E4EC5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7" y="1493116"/>
            <a:ext cx="9107915" cy="4351338"/>
          </a:xfrm>
        </p:spPr>
      </p:pic>
    </p:spTree>
    <p:extLst>
      <p:ext uri="{BB962C8B-B14F-4D97-AF65-F5344CB8AC3E}">
        <p14:creationId xmlns:p14="http://schemas.microsoft.com/office/powerpoint/2010/main" val="1674882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41AAEC88-1062-D9C7-3F58-047AE9B7B567}"/>
              </a:ext>
            </a:extLst>
          </p:cNvPr>
          <p:cNvGrpSpPr/>
          <p:nvPr/>
        </p:nvGrpSpPr>
        <p:grpSpPr>
          <a:xfrm>
            <a:off x="471345" y="942719"/>
            <a:ext cx="4680000" cy="4680000"/>
            <a:chOff x="529817" y="894546"/>
            <a:chExt cx="4680000" cy="468000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4A9C0FA-2026-B980-E56F-4D8D7FEE42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5391" y="2151061"/>
              <a:ext cx="2160000" cy="216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BDD10FC-D778-9A2B-5943-E871AADDDDA0}"/>
                </a:ext>
              </a:extLst>
            </p:cNvPr>
            <p:cNvCxnSpPr>
              <a:cxnSpLocks/>
              <a:stCxn id="95" idx="2"/>
              <a:endCxn id="95" idx="6"/>
            </p:cNvCxnSpPr>
            <p:nvPr/>
          </p:nvCxnSpPr>
          <p:spPr>
            <a:xfrm>
              <a:off x="529817" y="3234546"/>
              <a:ext cx="468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92251D4-4E1A-80BA-D2FB-649147252F7B}"/>
                </a:ext>
              </a:extLst>
            </p:cNvPr>
            <p:cNvCxnSpPr>
              <a:cxnSpLocks/>
              <a:stCxn id="95" idx="4"/>
              <a:endCxn id="95" idx="0"/>
            </p:cNvCxnSpPr>
            <p:nvPr/>
          </p:nvCxnSpPr>
          <p:spPr>
            <a:xfrm flipV="1">
              <a:off x="2869817" y="894546"/>
              <a:ext cx="0" cy="46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1F1C53-4026-650B-6F60-6E985EED3645}"/>
                </a:ext>
              </a:extLst>
            </p:cNvPr>
            <p:cNvSpPr txBox="1"/>
            <p:nvPr/>
          </p:nvSpPr>
          <p:spPr>
            <a:xfrm>
              <a:off x="3170395" y="2382622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EEC9C-08E0-4A29-0F82-14691AB22241}"/>
                </a:ext>
              </a:extLst>
            </p:cNvPr>
            <p:cNvSpPr txBox="1"/>
            <p:nvPr/>
          </p:nvSpPr>
          <p:spPr>
            <a:xfrm>
              <a:off x="3211615" y="3298734"/>
              <a:ext cx="264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1ACD84A-60A6-1A03-4DFE-D042B5BBF79C}"/>
                </a:ext>
              </a:extLst>
            </p:cNvPr>
            <p:cNvSpPr txBox="1"/>
            <p:nvPr/>
          </p:nvSpPr>
          <p:spPr>
            <a:xfrm>
              <a:off x="2191910" y="326758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341AB82-5D43-6922-9128-D11DE81F5FD4}"/>
                </a:ext>
              </a:extLst>
            </p:cNvPr>
            <p:cNvSpPr txBox="1"/>
            <p:nvPr/>
          </p:nvSpPr>
          <p:spPr>
            <a:xfrm>
              <a:off x="3945660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4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59CE6B1-D5BD-75EF-D9B9-98ABC6E06FC5}"/>
                </a:ext>
              </a:extLst>
            </p:cNvPr>
            <p:cNvSpPr txBox="1"/>
            <p:nvPr/>
          </p:nvSpPr>
          <p:spPr>
            <a:xfrm>
              <a:off x="2191910" y="241651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3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94B45F6-F5F1-A177-8FD5-A83C853E8D7D}"/>
                </a:ext>
              </a:extLst>
            </p:cNvPr>
            <p:cNvSpPr txBox="1"/>
            <p:nvPr/>
          </p:nvSpPr>
          <p:spPr>
            <a:xfrm>
              <a:off x="4018158" y="3940557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255330-64CE-FB8C-82AB-C4F6C799488B}"/>
                </a:ext>
              </a:extLst>
            </p:cNvPr>
            <p:cNvSpPr txBox="1"/>
            <p:nvPr/>
          </p:nvSpPr>
          <p:spPr>
            <a:xfrm>
              <a:off x="1302633" y="395193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2C357BB-ADCA-3E5A-9C30-AF6157E1D16F}"/>
                </a:ext>
              </a:extLst>
            </p:cNvPr>
            <p:cNvSpPr txBox="1"/>
            <p:nvPr/>
          </p:nvSpPr>
          <p:spPr>
            <a:xfrm>
              <a:off x="1316696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7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F13E3FC-5A63-CB42-504D-A1B2A172A285}"/>
                </a:ext>
              </a:extLst>
            </p:cNvPr>
            <p:cNvSpPr/>
            <p:nvPr/>
          </p:nvSpPr>
          <p:spPr>
            <a:xfrm>
              <a:off x="2787407" y="3120558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4768A19-6AC0-F087-D01E-380849BBC0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817" y="894546"/>
              <a:ext cx="4680000" cy="468000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4A440DA-9D73-3F4C-85B3-CF012E1EF5F0}"/>
              </a:ext>
            </a:extLst>
          </p:cNvPr>
          <p:cNvGrpSpPr/>
          <p:nvPr/>
        </p:nvGrpSpPr>
        <p:grpSpPr>
          <a:xfrm>
            <a:off x="6184541" y="1056707"/>
            <a:ext cx="4680000" cy="4680000"/>
            <a:chOff x="529817" y="894546"/>
            <a:chExt cx="4680000" cy="468000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EB31F0A-A66A-E724-F542-07FB915E41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817" y="894546"/>
              <a:ext cx="4680000" cy="468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71B1C3C-96CA-AC84-193B-BD7D58C716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5391" y="2151061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EC1ABA9-CDB4-CDAD-6C12-84EC16EC9D93}"/>
                </a:ext>
              </a:extLst>
            </p:cNvPr>
            <p:cNvCxnSpPr>
              <a:cxnSpLocks/>
              <a:stCxn id="128" idx="2"/>
              <a:endCxn id="128" idx="6"/>
            </p:cNvCxnSpPr>
            <p:nvPr/>
          </p:nvCxnSpPr>
          <p:spPr>
            <a:xfrm>
              <a:off x="529817" y="3234546"/>
              <a:ext cx="468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E45CDC0-4A9B-77E9-FBE2-230BC52B5762}"/>
                </a:ext>
              </a:extLst>
            </p:cNvPr>
            <p:cNvCxnSpPr>
              <a:cxnSpLocks/>
              <a:stCxn id="128" idx="4"/>
              <a:endCxn id="128" idx="0"/>
            </p:cNvCxnSpPr>
            <p:nvPr/>
          </p:nvCxnSpPr>
          <p:spPr>
            <a:xfrm flipV="1">
              <a:off x="2869817" y="894546"/>
              <a:ext cx="0" cy="46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7E728AF-190D-83EC-CD34-5CAF31C02A40}"/>
                </a:ext>
              </a:extLst>
            </p:cNvPr>
            <p:cNvSpPr txBox="1"/>
            <p:nvPr/>
          </p:nvSpPr>
          <p:spPr>
            <a:xfrm>
              <a:off x="3170395" y="2382622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61E10D8-8DEF-B982-FF65-4C7E81109444}"/>
                </a:ext>
              </a:extLst>
            </p:cNvPr>
            <p:cNvSpPr txBox="1"/>
            <p:nvPr/>
          </p:nvSpPr>
          <p:spPr>
            <a:xfrm>
              <a:off x="3211615" y="3298734"/>
              <a:ext cx="264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BC66763-774A-14EA-DDBB-C66E677EB88A}"/>
                </a:ext>
              </a:extLst>
            </p:cNvPr>
            <p:cNvSpPr txBox="1"/>
            <p:nvPr/>
          </p:nvSpPr>
          <p:spPr>
            <a:xfrm>
              <a:off x="2191910" y="326758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8A30592-B538-EFCB-458A-18D4724CF1F3}"/>
                </a:ext>
              </a:extLst>
            </p:cNvPr>
            <p:cNvSpPr txBox="1"/>
            <p:nvPr/>
          </p:nvSpPr>
          <p:spPr>
            <a:xfrm>
              <a:off x="3945660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4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70327E9-7A14-C335-CA75-799E772595BC}"/>
                </a:ext>
              </a:extLst>
            </p:cNvPr>
            <p:cNvSpPr txBox="1"/>
            <p:nvPr/>
          </p:nvSpPr>
          <p:spPr>
            <a:xfrm>
              <a:off x="2191910" y="241651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3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9608AC6-0C9D-A527-067F-1B301E8344D8}"/>
                </a:ext>
              </a:extLst>
            </p:cNvPr>
            <p:cNvSpPr txBox="1"/>
            <p:nvPr/>
          </p:nvSpPr>
          <p:spPr>
            <a:xfrm>
              <a:off x="4018158" y="3940557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5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CD2BB6E-BC26-1D88-5585-BF3F9322DCDA}"/>
                </a:ext>
              </a:extLst>
            </p:cNvPr>
            <p:cNvSpPr txBox="1"/>
            <p:nvPr/>
          </p:nvSpPr>
          <p:spPr>
            <a:xfrm>
              <a:off x="1302633" y="395193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6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EE89525-673D-68DF-DEA2-7FC9CF1F1392}"/>
                </a:ext>
              </a:extLst>
            </p:cNvPr>
            <p:cNvSpPr txBox="1"/>
            <p:nvPr/>
          </p:nvSpPr>
          <p:spPr>
            <a:xfrm>
              <a:off x="1316696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7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49DC3DC-2518-993A-4DC0-0B3A42AC3F09}"/>
                </a:ext>
              </a:extLst>
            </p:cNvPr>
            <p:cNvSpPr/>
            <p:nvPr/>
          </p:nvSpPr>
          <p:spPr>
            <a:xfrm>
              <a:off x="2787407" y="3120558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</p:grpSp>
    </p:spTree>
    <p:extLst>
      <p:ext uri="{BB962C8B-B14F-4D97-AF65-F5344CB8AC3E}">
        <p14:creationId xmlns:p14="http://schemas.microsoft.com/office/powerpoint/2010/main" val="3128220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34985E-B717-61E0-DD9A-5B4464413B68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700" dirty="0"/>
              <a:t>Paper: </a:t>
            </a:r>
            <a:r>
              <a:rPr lang="en-US" sz="2700" dirty="0" err="1"/>
              <a:t>TarGF</a:t>
            </a:r>
            <a:r>
              <a:rPr lang="en-US" sz="2700" dirty="0"/>
              <a:t>: Learning Target Gradient Field for Object Rearrangement (</a:t>
            </a:r>
            <a:r>
              <a:rPr lang="en-US" sz="2700" dirty="0" err="1"/>
              <a:t>NeurIPS</a:t>
            </a:r>
            <a:r>
              <a:rPr lang="en-US" sz="2700" dirty="0"/>
              <a:t> 2022)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44D62-6373-947B-E96F-7D849A6D18BD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score-based models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Search for a policy with a set of examples, without relying on reward engineering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may explore how to conduct efficient and accurate score-based reward estimation from image-based examples and leverage the recent progress on visual state representation learning [49, 50, 51, 52] to develop the visual gradient-based action.</a:t>
            </a:r>
            <a:endParaRPr lang="en-US" altLang="zh-CN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RL is on the control level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Is it considering anything about art and personalization?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BAA7303-3379-A56F-5624-18FD9FA46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06" y="2729397"/>
            <a:ext cx="4039262" cy="348386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2CC5995-4764-C40E-AD29-A6F3E345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81" y="2862731"/>
            <a:ext cx="5523082" cy="32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192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708" y="2338951"/>
            <a:ext cx="5534332" cy="1090049"/>
          </a:xfrm>
        </p:spPr>
        <p:txBody>
          <a:bodyPr>
            <a:normAutofit/>
          </a:bodyPr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83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6BD50FF-2BA9-40F7-6B2A-C5109B31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54" y="1236985"/>
            <a:ext cx="7974424" cy="502498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C4D6DB-118E-1E34-8095-FE75D64A8222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693694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Multimodal Contextualized Plan Prediction for Embodied Task Completion ()</a:t>
            </a:r>
          </a:p>
        </p:txBody>
      </p:sp>
    </p:spTree>
    <p:extLst>
      <p:ext uri="{BB962C8B-B14F-4D97-AF65-F5344CB8AC3E}">
        <p14:creationId xmlns:p14="http://schemas.microsoft.com/office/powerpoint/2010/main" val="29919587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appliance&#10;&#10;Description automatically generated">
            <a:extLst>
              <a:ext uri="{FF2B5EF4-FFF2-40B4-BE49-F238E27FC236}">
                <a16:creationId xmlns:a16="http://schemas.microsoft.com/office/drawing/2014/main" id="{C2A864CD-9044-C5AA-DAB3-AB6375C7F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7" y="1606550"/>
            <a:ext cx="5781063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7C122C-EEA2-D92F-E0EE-4386FD2A6C90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891381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Robot, Organize my Shelves! Tidying up Objects by Predicting User Preferences (ICRA 2015)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4B542-92A2-09B3-D10F-B1E0EB5BC5D2}"/>
              </a:ext>
            </a:extLst>
          </p:cNvPr>
          <p:cNvSpPr txBox="1"/>
          <p:nvPr/>
        </p:nvSpPr>
        <p:spPr>
          <a:xfrm>
            <a:off x="6364414" y="1738638"/>
            <a:ext cx="51152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Use surveys to collect user preferences and generate rating matrix</a:t>
            </a:r>
            <a:endParaRPr lang="en-US" altLang="zh-CN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Object relationships are rated by users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Takes too much effort for new data collections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Only consider the object relations in category level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No consideration about shape, size, color, …</a:t>
            </a:r>
          </a:p>
        </p:txBody>
      </p:sp>
    </p:spTree>
    <p:extLst>
      <p:ext uri="{BB962C8B-B14F-4D97-AF65-F5344CB8AC3E}">
        <p14:creationId xmlns:p14="http://schemas.microsoft.com/office/powerpoint/2010/main" val="2600352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10683</TotalTime>
  <Words>7472</Words>
  <Application>Microsoft Macintosh PowerPoint</Application>
  <PresentationFormat>Widescreen</PresentationFormat>
  <Paragraphs>1137</Paragraphs>
  <Slides>93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3" baseType="lpstr">
      <vt:lpstr>Arial</vt:lpstr>
      <vt:lpstr>Calibri</vt:lpstr>
      <vt:lpstr>Calibri Light</vt:lpstr>
      <vt:lpstr>Cambria Math</vt:lpstr>
      <vt:lpstr>Consolas</vt:lpstr>
      <vt:lpstr>Helvetica Neue</vt:lpstr>
      <vt:lpstr>JetBrains Mono</vt:lpstr>
      <vt:lpstr>NimbusRomNo9L</vt:lpstr>
      <vt:lpstr>Open Sans</vt:lpstr>
      <vt:lpstr>Office Theme</vt:lpstr>
      <vt:lpstr>Spatial relation vector</vt:lpstr>
      <vt:lpstr>Introduction</vt:lpstr>
      <vt:lpstr>Important Dates</vt:lpstr>
      <vt:lpstr>Pipeline</vt:lpstr>
      <vt:lpstr>Experiment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 by Clustering</vt:lpstr>
      <vt:lpstr>Red Triangle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NSFR+PI</vt:lpstr>
      <vt:lpstr>Predicate Invention Evaluation Flow</vt:lpstr>
      <vt:lpstr>Predicate Invention Evaluation Flow</vt:lpstr>
      <vt:lpstr>Predicate Invention Evaluation Flow</vt:lpstr>
      <vt:lpstr>Predicate Invention Evaluation Flow</vt:lpstr>
      <vt:lpstr>NSFR+PI</vt:lpstr>
      <vt:lpstr>Beam Search Clauses</vt:lpstr>
      <vt:lpstr>NSFR+PI</vt:lpstr>
      <vt:lpstr>NSFR+PI</vt:lpstr>
      <vt:lpstr>NSFR+PI</vt:lpstr>
      <vt:lpstr>PowerPoint Presentation</vt:lpstr>
      <vt:lpstr>PowerPoint Presentation</vt:lpstr>
      <vt:lpstr>Predicate Invention</vt:lpstr>
      <vt:lpstr>Predicate Invention</vt:lpstr>
      <vt:lpstr>Template Based New Predicate Invention: Clauses</vt:lpstr>
      <vt:lpstr>Template Based New Predicate Invention: Predicate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2</vt:lpstr>
      <vt:lpstr>Experiment 2</vt:lpstr>
      <vt:lpstr>Experiment 2</vt:lpstr>
      <vt:lpstr>Experiment 3</vt:lpstr>
      <vt:lpstr>PowerPoint Presentation</vt:lpstr>
      <vt:lpstr>PowerPoint Presentation</vt:lpstr>
      <vt:lpstr>Next Step</vt:lpstr>
      <vt:lpstr>Task 1</vt:lpstr>
      <vt:lpstr>Experiment 1</vt:lpstr>
      <vt:lpstr>Experiment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knowledge</vt:lpstr>
      <vt:lpstr>Knowledge Graph</vt:lpstr>
      <vt:lpstr>Motivation: </vt:lpstr>
      <vt:lpstr>Motivation</vt:lpstr>
      <vt:lpstr>Motivation</vt:lpstr>
      <vt:lpstr>Other approach: Reinforcement Learning</vt:lpstr>
      <vt:lpstr>Our Approach: Rule-based scoring system for object placement task. </vt:lpstr>
      <vt:lpstr>PowerPoint Presentation</vt:lpstr>
      <vt:lpstr>PowerPoint Presentation</vt:lpstr>
      <vt:lpstr>PowerPoint Presentation</vt:lpstr>
      <vt:lpstr>Scene Mover: Automatic Move Planning for Scene Arrangement by Deep Reinforcement Learning (ACM SIGGRAPH 2020)</vt:lpstr>
      <vt:lpstr>Contribution</vt:lpstr>
      <vt:lpstr>Motivation: Explainable</vt:lpstr>
      <vt:lpstr>More Concrete Pipeline</vt:lpstr>
      <vt:lpstr>Implementation Details</vt:lpstr>
      <vt:lpstr>Imitation learning</vt:lpstr>
      <vt:lpstr>Paper: Program Synthesis by Examples for Object Repositioning Tasks  (2014 IROS)</vt:lpstr>
      <vt:lpstr>PowerPoint Presentation</vt:lpstr>
      <vt:lpstr>Imagination via DALL-E 2</vt:lpstr>
      <vt:lpstr>Paper: DALL-E-Bot: Introducing Web-Scale Diffusion Models to Robotics (2022)</vt:lpstr>
      <vt:lpstr>Limitation of DALL-E 2</vt:lpstr>
      <vt:lpstr>Reinforcement Learning</vt:lpstr>
      <vt:lpstr>Paper: THE INGREDIENTS OF REAL-WORLD OBOTIC REINFORCEMENT LEARNING (ICLR 2020)</vt:lpstr>
      <vt:lpstr>PowerPoint Presentation</vt:lpstr>
      <vt:lpstr>Planning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relation vector</dc:title>
  <dc:creator>js46bidu@tu-darmstadt.de</dc:creator>
  <cp:lastModifiedBy>js46bidu</cp:lastModifiedBy>
  <cp:revision>111</cp:revision>
  <dcterms:created xsi:type="dcterms:W3CDTF">2022-12-15T09:41:48Z</dcterms:created>
  <dcterms:modified xsi:type="dcterms:W3CDTF">2023-02-23T12:14:52Z</dcterms:modified>
</cp:coreProperties>
</file>